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20_24411E76.xml" ContentType="application/vnd.ms-powerpoint.comments+xml"/>
  <Override PartName="/ppt/comments/modernComment_168_FA07E56F.xml" ContentType="application/vnd.ms-powerpoint.comments+xml"/>
  <Override PartName="/ppt/comments/modernComment_134_DB7DEFCF.xml" ContentType="application/vnd.ms-powerpoint.comments+xml"/>
  <Override PartName="/ppt/comments/modernComment_11D_9D5B9E0D.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4"/>
    <p:sldMasterId id="2147483670" r:id="rId5"/>
    <p:sldMasterId id="2147483672" r:id="rId6"/>
  </p:sldMasterIdLst>
  <p:notesMasterIdLst>
    <p:notesMasterId r:id="rId39"/>
  </p:notesMasterIdLst>
  <p:sldIdLst>
    <p:sldId id="281" r:id="rId7"/>
    <p:sldId id="302" r:id="rId8"/>
    <p:sldId id="282" r:id="rId9"/>
    <p:sldId id="373" r:id="rId10"/>
    <p:sldId id="362" r:id="rId11"/>
    <p:sldId id="371" r:id="rId12"/>
    <p:sldId id="265" r:id="rId13"/>
    <p:sldId id="365" r:id="rId14"/>
    <p:sldId id="366" r:id="rId15"/>
    <p:sldId id="286" r:id="rId16"/>
    <p:sldId id="367" r:id="rId17"/>
    <p:sldId id="361" r:id="rId18"/>
    <p:sldId id="289" r:id="rId19"/>
    <p:sldId id="305" r:id="rId20"/>
    <p:sldId id="258" r:id="rId21"/>
    <p:sldId id="298" r:id="rId22"/>
    <p:sldId id="303" r:id="rId23"/>
    <p:sldId id="372" r:id="rId24"/>
    <p:sldId id="287" r:id="rId25"/>
    <p:sldId id="368" r:id="rId26"/>
    <p:sldId id="288" r:id="rId27"/>
    <p:sldId id="369" r:id="rId28"/>
    <p:sldId id="295" r:id="rId29"/>
    <p:sldId id="370" r:id="rId30"/>
    <p:sldId id="296" r:id="rId31"/>
    <p:sldId id="363" r:id="rId32"/>
    <p:sldId id="280" r:id="rId33"/>
    <p:sldId id="360" r:id="rId34"/>
    <p:sldId id="315" r:id="rId35"/>
    <p:sldId id="322" r:id="rId36"/>
    <p:sldId id="308" r:id="rId37"/>
    <p:sldId id="285" r:id="rId38"/>
  </p:sldIdLst>
  <p:sldSz cx="14630400" cy="8229600"/>
  <p:notesSz cx="8229600" cy="14630400"/>
  <p:embeddedFontLst>
    <p:embeddedFont>
      <p:font typeface="Poppins" panose="00000500000000000000" pitchFamily="2" charset="0"/>
      <p:regular r:id="rId40"/>
      <p:bold r:id="rId41"/>
      <p:italic r:id="rId42"/>
      <p:boldItalic r:id="rId4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6280825-2B6D-EA0D-C0A2-B7AE847209E9}" name="Susanna Carlisi" initials="SC" userId="S::susanna@precisioncontent.com::9fff0c14-683f-46de-bf2a-9c5dd19996af" providerId="AD"/>
  <p188:author id="{DA7B0F2C-D3FA-4808-5F06-BCD361A1E651}" name="Martha MacMillan" initials="MM" userId="S::martha@precisioncontent.com::0ad9d5af-0b79-4c4a-9816-e6a903e0428b" providerId="AD"/>
  <p188:author id="{AC368765-3E27-3FAE-3700-37B01385288E}" name="Marcela Gonzalez" initials="MG" userId="S::marcela@precisioncontent.com::9be06965-4346-46db-bc94-56e5f7c00c99" providerId="AD"/>
  <p188:author id="{EE2F4BBF-CA17-46BB-1FB1-45C7876380F2}" name="Veena Kothakonda" initials="VK" userId="S::veena@precisioncontent.com::47a41593-cb4e-4afc-97a6-1225b5fd89d3" providerId="AD"/>
  <p188:author id="{686D6AED-33E2-F7FD-6E86-FAFEE02C6345}" name="Chris MacMillan" initials="CM" userId="S::chris@precisioncontent.com::8322284a-12d9-49ba-a1f6-a9f0b340660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1C8A"/>
    <a:srgbClr val="2424A9"/>
    <a:srgbClr val="0AC489"/>
    <a:srgbClr val="FF0000"/>
    <a:srgbClr val="783706"/>
    <a:srgbClr val="FE0000"/>
    <a:srgbClr val="00AA01"/>
    <a:srgbClr val="54A5ED"/>
    <a:srgbClr val="9E45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124" autoAdjust="0"/>
    <p:restoredTop sz="94660"/>
  </p:normalViewPr>
  <p:slideViewPr>
    <p:cSldViewPr snapToGrid="0">
      <p:cViewPr varScale="1">
        <p:scale>
          <a:sx n="56" d="100"/>
          <a:sy n="56" d="100"/>
        </p:scale>
        <p:origin x="360" y="48"/>
      </p:cViewPr>
      <p:guideLst/>
    </p:cSldViewPr>
  </p:slideViewPr>
  <p:notesTextViewPr>
    <p:cViewPr>
      <p:scale>
        <a:sx n="1" d="1"/>
        <a:sy n="1" d="1"/>
      </p:scale>
      <p:origin x="0" y="0"/>
    </p:cViewPr>
  </p:notesTextViewPr>
  <p:sorterViewPr>
    <p:cViewPr>
      <p:scale>
        <a:sx n="20" d="100"/>
        <a:sy n="2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notesMaster" Target="notesMasters/notesMaster1.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font" Target="fonts/font3.fntdata"/><Relationship Id="rId47"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font" Target="fonts/font1.fntdata"/><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font" Target="fonts/font4.fntdata"/><Relationship Id="rId48" Type="http://schemas.microsoft.com/office/2018/10/relationships/authors" Target="author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heme" Target="theme/theme1.xml"/><Relationship Id="rId20" Type="http://schemas.openxmlformats.org/officeDocument/2006/relationships/slide" Target="slides/slide14.xml"/><Relationship Id="rId41" Type="http://schemas.openxmlformats.org/officeDocument/2006/relationships/font" Target="fonts/font2.fntdata"/></Relationships>
</file>

<file path=ppt/comments/modernComment_11D_9D5B9E0D.xml><?xml version="1.0" encoding="utf-8"?>
<p188:cmLst xmlns:a="http://schemas.openxmlformats.org/drawingml/2006/main" xmlns:r="http://schemas.openxmlformats.org/officeDocument/2006/relationships" xmlns:p188="http://schemas.microsoft.com/office/powerpoint/2018/8/main">
  <p188:cm id="{3F5186B7-86E7-4B68-9790-E525D5E01A64}" authorId="{56280825-2B6D-EA0D-C0A2-B7AE847209E9}" created="2025-03-03T19:19:01.132">
    <pc:sldMkLst xmlns:pc="http://schemas.microsoft.com/office/powerpoint/2013/main/command">
      <pc:docMk/>
      <pc:sldMk cId="2640027149" sldId="285"/>
    </pc:sldMkLst>
    <p188:txBody>
      <a:bodyPr/>
      <a:lstStyle/>
      <a:p>
        <a:r>
          <a:rPr lang="en-US"/>
          <a:t>This message is great, but it's a lot of words. It would be good to present this information as a visual.</a:t>
        </a:r>
      </a:p>
    </p188:txBody>
  </p188:cm>
  <p188:cm id="{6C167489-D4F4-480B-9C50-2402136144F9}" authorId="{EE2F4BBF-CA17-46BB-1FB1-45C7876380F2}" created="2025-03-03T20:59:38.678">
    <pc:sldMkLst xmlns:pc="http://schemas.microsoft.com/office/powerpoint/2013/main/command">
      <pc:docMk/>
      <pc:sldMk cId="2640027149" sldId="285"/>
    </pc:sldMkLst>
    <p188:txBody>
      <a:bodyPr/>
      <a:lstStyle/>
      <a:p>
        <a:r>
          <a:rPr lang="en-US"/>
          <a:t>PC DITA - intro addition</a:t>
        </a:r>
      </a:p>
    </p188:txBody>
  </p188:cm>
</p188:cmLst>
</file>

<file path=ppt/comments/modernComment_120_24411E76.xml><?xml version="1.0" encoding="utf-8"?>
<p188:cmLst xmlns:a="http://schemas.openxmlformats.org/drawingml/2006/main" xmlns:r="http://schemas.openxmlformats.org/officeDocument/2006/relationships" xmlns:p188="http://schemas.microsoft.com/office/powerpoint/2018/8/main">
  <p188:cm id="{07BD8D63-F2BD-494C-AF72-5FB53259B429}" authorId="{686D6AED-33E2-F7FD-6E86-FAFEE02C6345}" created="2025-03-02T17:39:34.849">
    <ac:txMkLst xmlns:ac="http://schemas.microsoft.com/office/drawing/2013/main/command">
      <pc:docMk xmlns:pc="http://schemas.microsoft.com/office/powerpoint/2013/main/command"/>
      <pc:sldMk xmlns:pc="http://schemas.microsoft.com/office/powerpoint/2013/main/command" cId="608247414" sldId="288"/>
      <ac:spMk id="3" creationId="{304A8764-0F13-06F0-D868-A4964BB90E6C}"/>
      <ac:txMk cp="28" len="13">
        <ac:context len="743" hash="1303857222"/>
      </ac:txMk>
    </ac:txMkLst>
    <p188:pos x="9192268" y="383031"/>
    <p188:txBody>
      <a:bodyPr/>
      <a:lstStyle/>
      <a:p>
        <a:r>
          <a:rPr lang="en-CA"/>
          <a:t>Find other numbers </a:t>
        </a:r>
      </a:p>
    </p188:txBody>
  </p188:cm>
</p188:cmLst>
</file>

<file path=ppt/comments/modernComment_134_DB7DEFCF.xml><?xml version="1.0" encoding="utf-8"?>
<p188:cmLst xmlns:a="http://schemas.openxmlformats.org/drawingml/2006/main" xmlns:r="http://schemas.openxmlformats.org/officeDocument/2006/relationships" xmlns:p188="http://schemas.microsoft.com/office/powerpoint/2018/8/main">
  <p188:cm id="{FDFE499A-99D3-41FC-BB60-DC621111D1F6}" authorId="{56280825-2B6D-EA0D-C0A2-B7AE847209E9}" created="2025-03-03T19:19:01.132">
    <pc:sldMkLst xmlns:pc="http://schemas.microsoft.com/office/powerpoint/2013/main/command">
      <pc:docMk/>
      <pc:sldMk cId="2640027149" sldId="285"/>
    </pc:sldMkLst>
    <p188:txBody>
      <a:bodyPr/>
      <a:lstStyle/>
      <a:p>
        <a:r>
          <a:rPr lang="en-US"/>
          <a:t>This message is great, but it's a lot of words. It would be good to present this information as a visual.</a:t>
        </a:r>
      </a:p>
    </p188:txBody>
  </p188:cm>
  <p188:cm id="{7273D8CA-0005-44EB-AB5E-561C6DDBCD88}" authorId="{EE2F4BBF-CA17-46BB-1FB1-45C7876380F2}" created="2025-03-03T20:59:38.678">
    <pc:sldMkLst xmlns:pc="http://schemas.microsoft.com/office/powerpoint/2013/main/command">
      <pc:docMk/>
      <pc:sldMk cId="2640027149" sldId="285"/>
    </pc:sldMkLst>
    <p188:txBody>
      <a:bodyPr/>
      <a:lstStyle/>
      <a:p>
        <a:r>
          <a:rPr lang="en-US"/>
          <a:t>PC DITA - intro addition</a:t>
        </a:r>
      </a:p>
    </p188:txBody>
  </p188:cm>
</p188:cmLst>
</file>

<file path=ppt/comments/modernComment_168_FA07E56F.xml><?xml version="1.0" encoding="utf-8"?>
<p188:cmLst xmlns:a="http://schemas.openxmlformats.org/drawingml/2006/main" xmlns:r="http://schemas.openxmlformats.org/officeDocument/2006/relationships" xmlns:p188="http://schemas.microsoft.com/office/powerpoint/2018/8/main">
  <p188:cm id="{C8C9E5EC-7373-49B1-BF5C-3533841A4463}" authorId="{56280825-2B6D-EA0D-C0A2-B7AE847209E9}" created="2025-03-03T18:53:45.718">
    <ac:deMkLst xmlns:ac="http://schemas.microsoft.com/office/drawing/2013/main/command">
      <pc:docMk xmlns:pc="http://schemas.microsoft.com/office/powerpoint/2013/main/command"/>
      <pc:sldMk xmlns:pc="http://schemas.microsoft.com/office/powerpoint/2013/main/command" cId="4194821487" sldId="360"/>
      <ac:spMk id="3" creationId="{1A5CE539-26AC-6F5E-4A9C-3D566F87D378}"/>
    </ac:deMkLst>
    <p188:txBody>
      <a:bodyPr/>
      <a:lstStyle/>
      <a:p>
        <a:r>
          <a:rPr lang="en-US"/>
          <a:t>This sentence should be it's own slide, presented as a graphic</a:t>
        </a:r>
      </a:p>
    </p188:txBody>
  </p188:cm>
  <p188:cm id="{DF4A88CA-A9EC-456E-BCAA-4B7412BBF865}" authorId="{56280825-2B6D-EA0D-C0A2-B7AE847209E9}" created="2025-03-03T19:16:07.724">
    <ac:txMkLst xmlns:ac="http://schemas.microsoft.com/office/drawing/2013/main/command">
      <pc:docMk xmlns:pc="http://schemas.microsoft.com/office/powerpoint/2013/main/command"/>
      <pc:sldMk xmlns:pc="http://schemas.microsoft.com/office/powerpoint/2013/main/command" cId="4194821487" sldId="360"/>
      <ac:spMk id="3" creationId="{1A5CE539-26AC-6F5E-4A9C-3D566F87D378}"/>
      <ac:txMk cp="316" len="398">
        <ac:context len="777" hash="823133094"/>
      </ac:txMk>
    </ac:txMkLst>
    <p188:pos x="5355771" y="4412342"/>
    <p188:replyLst>
      <p188:reply id="{4FA76BBB-2FCB-4E1D-95B6-2C4F035D149A}" authorId="{686D6AED-33E2-F7FD-6E86-FAFEE02C6345}" created="2025-03-04T16:23:49.539">
        <p188:txBody>
          <a:bodyPr/>
          <a:lstStyle/>
          <a:p>
            <a:r>
              <a:rPr lang="en-CA"/>
              <a:t>Changes have been incorporated. </a:t>
            </a:r>
          </a:p>
        </p188:txBody>
      </p188:reply>
    </p188:replyLst>
    <p188:txBody>
      <a:bodyPr/>
      <a:lstStyle/>
      <a:p>
        <a:r>
          <a:rPr lang="en-US"/>
          <a:t>The slide should focus on pain points. I think we need to tighten up the bullet points. What does disorganized content mean? Inconsistent (both in structure and writing style?), not predictable (content doesn't follow a predictable pattern), formatting heavy workflows (lack of semantic tagging puts accountability on authors to use correct formatting tags. Some other major challenges usually include: costly translations, inefficient/manual publishing workflows. Also, make the bold part of the bullets parallel.
------------- 
Suggested rework:
- Content inconsistency – Unstructured, unpredictable, formatting-dependent authoring
 - Compliance challenges – No audit trail, high exposure
 - Limited content reuse – Hard to repurpose, redundant effort
 - High translation costs – Inefficient processes, high expenses
- Manual publishing workflow – Slow, inefficient, resource intensive
 - Poor searchability – Wasted time, frustrated users
 - Lack of AI readiness – Unable to power automation or chatbots</a:t>
        </a:r>
      </a:p>
    </p188:txBody>
    <p188:extLst>
      <p:ext xmlns:p="http://schemas.openxmlformats.org/presentationml/2006/main" uri="{57CB4572-C831-44C2-8A1C-0ADB6CCDFE69}">
        <p223:reactions xmlns:p223="http://schemas.microsoft.com/office/powerpoint/2022/03/main">
          <p223:rxn type="👍">
            <p223:instance time="2025-03-03T19:57:48.840" authorId="{EE2F4BBF-CA17-46BB-1FB1-45C7876380F2}"/>
          </p223:rxn>
        </p223:reactions>
      </p:ext>
    </p188:extLst>
  </p188:cm>
  <p188:cm id="{A62EE896-6CAA-40E2-9F7A-D2CDC1657FF8}" authorId="{56280825-2B6D-EA0D-C0A2-B7AE847209E9}" created="2025-03-03T19:16:50.537">
    <ac:deMkLst xmlns:ac="http://schemas.microsoft.com/office/drawing/2013/main/command">
      <pc:docMk xmlns:pc="http://schemas.microsoft.com/office/powerpoint/2013/main/command"/>
      <pc:sldMk xmlns:pc="http://schemas.microsoft.com/office/powerpoint/2013/main/command" cId="4194821487" sldId="360"/>
      <ac:spMk id="3" creationId="{1A5CE539-26AC-6F5E-4A9C-3D566F87D378}"/>
    </ac:deMkLst>
    <p188:txBody>
      <a:bodyPr/>
      <a:lstStyle/>
      <a:p>
        <a:r>
          <a:rPr lang="en-US"/>
          <a:t>Maybe put this last sentence on a new slide with the solutions to those pain points.</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90814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E25F68-2999-3E09-EFCB-AC51D5E357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3BD37E-1136-DC6F-91C1-69569886A9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9A4CB8-4F39-4B81-ACC6-2C7E235F415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AA61DF8-A48A-9C61-2451-E2B2DC446770}"/>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en-US"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642041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lide 9 master">
    <p:bg>
      <p:bgPr>
        <a:solidFill>
          <a:schemeClr val="tx1"/>
        </a:solidFill>
        <a:effectLst/>
      </p:bgPr>
    </p:bg>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A687E329-8867-0046-E7F1-534CDC315404}"/>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lide 10 master">
    <p:bg>
      <p:bgPr>
        <a:solidFill>
          <a:schemeClr val="tx1"/>
        </a:solidFill>
        <a:effectLst/>
      </p:bgPr>
    </p:bg>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1DE2E74F-0892-41D3-1F0F-39BA5249FDBC}"/>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lide 11 master">
    <p:bg>
      <p:bgPr>
        <a:solidFill>
          <a:srgbClr val="1B1C8A"/>
        </a:solidFill>
        <a:effectLst/>
      </p:bgPr>
    </p:bg>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04302ABF-754F-95F9-A05F-ED2791455CF9}"/>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lide 12 master">
    <p:bg>
      <p:bgPr>
        <a:solidFill>
          <a:srgbClr val="1B1C8A"/>
        </a:solidFill>
        <a:effectLst/>
      </p:bgPr>
    </p:bg>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64B97DBC-A2B0-5E4D-E94F-77BAD68AB15E}"/>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lide 13 master">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00080391-2204-1EE5-698D-87D89054ADFC}"/>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lide 14 master">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D63A540B-3587-6C28-AE8B-716E605EEB1F}"/>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lide 15 master">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2C1CF4CC-5224-94A3-60DF-73A31DEDD86C}"/>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lide 16 master">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47AA80BE-4DFC-2094-2168-CAD23D1131C1}"/>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lide 17 master">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12C81345-DB71-DC67-C134-C6690C42CA58}"/>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lide 18 master">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06F06FBF-F92E-E8E5-6FC2-BE7D252D8A71}"/>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lide 1 master">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F2543D55-1539-9D9D-72FE-8E39994AB909}"/>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lide 19 master">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1C9789AF-39C5-FF70-4071-C177A6E464DA}"/>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lide 20 master">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A0CB2633-8D8A-46DC-EBB9-EE5752FD0466}"/>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White - Bottom Graphic">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61C88EF-1F16-59C4-60F1-8DC431E7074D}"/>
              </a:ext>
            </a:extLst>
          </p:cNvPr>
          <p:cNvSpPr>
            <a:spLocks noGrp="1"/>
          </p:cNvSpPr>
          <p:nvPr>
            <p:ph type="title"/>
          </p:nvPr>
        </p:nvSpPr>
        <p:spPr>
          <a:xfrm>
            <a:off x="731520" y="316903"/>
            <a:ext cx="13167360" cy="1135667"/>
          </a:xfrm>
        </p:spPr>
        <p:txBody>
          <a:bodyPr lIns="0" rIns="0"/>
          <a:lstStyle/>
          <a:p>
            <a:r>
              <a:rPr lang="en-US"/>
              <a:t>Click to edit Master title style</a:t>
            </a:r>
          </a:p>
        </p:txBody>
      </p:sp>
      <p:sp>
        <p:nvSpPr>
          <p:cNvPr id="3" name="Content Placeholder 2">
            <a:extLst>
              <a:ext uri="{FF2B5EF4-FFF2-40B4-BE49-F238E27FC236}">
                <a16:creationId xmlns:a16="http://schemas.microsoft.com/office/drawing/2014/main" id="{CE0A96FB-B9EB-8DE6-BE7F-8E9AFB7E338E}"/>
              </a:ext>
            </a:extLst>
          </p:cNvPr>
          <p:cNvSpPr>
            <a:spLocks noGrp="1"/>
          </p:cNvSpPr>
          <p:nvPr>
            <p:ph idx="1"/>
          </p:nvPr>
        </p:nvSpPr>
        <p:spPr>
          <a:xfrm>
            <a:off x="731520" y="1601189"/>
            <a:ext cx="13167360" cy="5991149"/>
          </a:xfrm>
        </p:spPr>
        <p:txBody>
          <a:bodyPr lIns="0" rIns="0"/>
          <a:lstStyle>
            <a:lvl1pPr>
              <a:lnSpc>
                <a:spcPct val="110000"/>
              </a:lnSpc>
              <a:spcBef>
                <a:spcPts val="1440"/>
              </a:spcBef>
              <a:defRPr sz="2400"/>
            </a:lvl1pPr>
            <a:lvl2pPr>
              <a:lnSpc>
                <a:spcPct val="110000"/>
              </a:lnSpc>
              <a:spcBef>
                <a:spcPts val="1440"/>
              </a:spcBef>
              <a:defRPr sz="1680"/>
            </a:lvl2pPr>
            <a:lvl3pPr>
              <a:lnSpc>
                <a:spcPct val="110000"/>
              </a:lnSpc>
              <a:spcBef>
                <a:spcPts val="1440"/>
              </a:spcBef>
              <a:defRPr sz="1440"/>
            </a:lvl3pPr>
            <a:lvl4pPr>
              <a:lnSpc>
                <a:spcPct val="110000"/>
              </a:lnSpc>
              <a:spcBef>
                <a:spcPts val="1440"/>
              </a:spcBef>
              <a:defRPr sz="1440"/>
            </a:lvl4pPr>
            <a:lvl5pPr>
              <a:lnSpc>
                <a:spcPct val="110000"/>
              </a:lnSpc>
              <a:spcBef>
                <a:spcPts val="1440"/>
              </a:spcBef>
              <a:defRPr sz="132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8">
            <a:extLst>
              <a:ext uri="{FF2B5EF4-FFF2-40B4-BE49-F238E27FC236}">
                <a16:creationId xmlns:a16="http://schemas.microsoft.com/office/drawing/2014/main" id="{06E773C5-DC8F-B04C-E4BB-8999DF0AA14C}"/>
              </a:ext>
            </a:extLst>
          </p:cNvPr>
          <p:cNvSpPr>
            <a:spLocks noGrp="1"/>
          </p:cNvSpPr>
          <p:nvPr>
            <p:ph type="ftr" sz="quarter" idx="11"/>
          </p:nvPr>
        </p:nvSpPr>
        <p:spPr/>
        <p:txBody>
          <a:bodyPr/>
          <a:lstStyle/>
          <a:p>
            <a:endParaRPr lang="en-US"/>
          </a:p>
        </p:txBody>
      </p:sp>
      <p:sp>
        <p:nvSpPr>
          <p:cNvPr id="10" name="Slide Number Placeholder 9">
            <a:extLst>
              <a:ext uri="{FF2B5EF4-FFF2-40B4-BE49-F238E27FC236}">
                <a16:creationId xmlns:a16="http://schemas.microsoft.com/office/drawing/2014/main" id="{4AB0C947-85B1-6F73-8F85-916BD597533B}"/>
              </a:ext>
            </a:extLst>
          </p:cNvPr>
          <p:cNvSpPr>
            <a:spLocks noGrp="1"/>
          </p:cNvSpPr>
          <p:nvPr>
            <p:ph type="sldNum" sz="quarter" idx="12"/>
          </p:nvPr>
        </p:nvSpPr>
        <p:spPr/>
        <p:txBody>
          <a:bodyPr/>
          <a:lstStyle/>
          <a:p>
            <a:pPr algn="r"/>
            <a:fld id="{DEC9D0C1-7FBA-40E3-98AB-77B8E8CCE3DF}" type="slidenum">
              <a:rPr lang="en-US" smtClean="0"/>
              <a:pPr algn="r"/>
              <a:t>‹#›</a:t>
            </a:fld>
            <a:endParaRPr lang="en-US"/>
          </a:p>
        </p:txBody>
      </p:sp>
      <p:sp>
        <p:nvSpPr>
          <p:cNvPr id="8" name="Date Placeholder 7">
            <a:extLst>
              <a:ext uri="{FF2B5EF4-FFF2-40B4-BE49-F238E27FC236}">
                <a16:creationId xmlns:a16="http://schemas.microsoft.com/office/drawing/2014/main" id="{318E7064-6C65-CE7F-C31F-A4F12EC5D7B1}"/>
              </a:ext>
            </a:extLst>
          </p:cNvPr>
          <p:cNvSpPr>
            <a:spLocks noGrp="1"/>
          </p:cNvSpPr>
          <p:nvPr>
            <p:ph type="dt" sz="half" idx="10"/>
          </p:nvPr>
        </p:nvSpPr>
        <p:spPr/>
        <p:txBody>
          <a:bodyPr/>
          <a:lstStyle/>
          <a:p>
            <a:fld id="{1431C693-A5F2-4410-90FF-0E30E212103D}" type="datetime1">
              <a:rPr lang="en-US" smtClean="0"/>
              <a:t>3/10/2025</a:t>
            </a:fld>
            <a:endParaRPr lang="en-US"/>
          </a:p>
        </p:txBody>
      </p:sp>
    </p:spTree>
    <p:extLst>
      <p:ext uri="{BB962C8B-B14F-4D97-AF65-F5344CB8AC3E}">
        <p14:creationId xmlns:p14="http://schemas.microsoft.com/office/powerpoint/2010/main" val="2270930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0015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LANK">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779396"/>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3038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lide 2 master">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7E169EEE-67B3-E452-46EB-5C74B6691EFF}"/>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lide 3 master">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CE900A8D-3E54-814C-E6B2-291CD2E8765B}"/>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lide 4 master">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23B2E841-7BC2-67FD-D9EC-09C67573D107}"/>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lide 5 master">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3B252B04-43DF-D492-AD2D-8070629D2B13}"/>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lide 6 master">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256DC612-7C4A-ED16-EE4F-6BC45043FB82}"/>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lide 7 master">
    <p:bg>
      <p:bgPr>
        <a:solidFill>
          <a:schemeClr val="tx1"/>
        </a:solidFill>
        <a:effectLst/>
      </p:bgPr>
    </p:bg>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9131C58C-6C8C-C3D8-5C9A-EEFAE6EF3D11}"/>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lide 8 master">
    <p:spTree>
      <p:nvGrpSpPr>
        <p:cNvPr id="1" name=""/>
        <p:cNvGrpSpPr/>
        <p:nvPr/>
      </p:nvGrpSpPr>
      <p:grpSpPr>
        <a:xfrm>
          <a:off x="0" y="0"/>
          <a:ext cx="0" cy="0"/>
          <a:chOff x="0" y="0"/>
          <a:chExt cx="0" cy="0"/>
        </a:xfrm>
      </p:grpSpPr>
      <p:pic>
        <p:nvPicPr>
          <p:cNvPr id="5" name="Picture 4" descr="A blue and black logo&#10;&#10;Description automatically generated">
            <a:extLst>
              <a:ext uri="{FF2B5EF4-FFF2-40B4-BE49-F238E27FC236}">
                <a16:creationId xmlns:a16="http://schemas.microsoft.com/office/drawing/2014/main" id="{25038C59-D6C9-BF90-66A1-8C6BC0F7D120}"/>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4" r:id="rId22"/>
    <p:sldLayoutId id="2147483675" r:id="rId2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descr="A blue and black logo&#10;&#10;Description automatically generated">
            <a:extLst>
              <a:ext uri="{FF2B5EF4-FFF2-40B4-BE49-F238E27FC236}">
                <a16:creationId xmlns:a16="http://schemas.microsoft.com/office/drawing/2014/main" id="{C80C8F72-CE9E-DD94-18A2-04F278D8DCE4}"/>
              </a:ext>
            </a:extLst>
          </p:cNvPr>
          <p:cNvPicPr>
            <a:picLocks noChangeAspect="1"/>
          </p:cNvPicPr>
          <p:nvPr userDrawn="1"/>
        </p:nvPicPr>
        <p:blipFill>
          <a:blip r:embed="rId3" cstate="hqprint">
            <a:extLst>
              <a:ext uri="{28A0092B-C50C-407E-A947-70E740481C1C}">
                <a14:useLocalDpi xmlns:a14="http://schemas.microsoft.com/office/drawing/2010/main"/>
              </a:ext>
            </a:extLst>
          </a:blip>
          <a:srcRect/>
          <a:stretch/>
        </p:blipFill>
        <p:spPr>
          <a:xfrm>
            <a:off x="480894" y="7433510"/>
            <a:ext cx="460800" cy="481597"/>
          </a:xfrm>
          <a:prstGeom prst="rect">
            <a:avLst/>
          </a:prstGeom>
        </p:spPr>
      </p:pic>
    </p:spTree>
    <p:extLst>
      <p:ext uri="{BB962C8B-B14F-4D97-AF65-F5344CB8AC3E}">
        <p14:creationId xmlns:p14="http://schemas.microsoft.com/office/powerpoint/2010/main" val="1960793757"/>
      </p:ext>
    </p:extLst>
  </p:cSld>
  <p:clrMap bg1="lt1" tx1="dk1" bg2="lt2" tx2="dk2" accent1="accent1" accent2="accent2" accent3="accent3" accent4="accent4" accent5="accent5" accent6="accent6" hlink="hlink" folHlink="folHlink"/>
  <p:sldLayoutIdLst>
    <p:sldLayoutId id="2147483671" r:id="rId1"/>
  </p:sldLayoutIdLst>
  <p:hf sldNum="0" hdr="0" ftr="0" dt="0"/>
  <p:txStyles>
    <p:titleStyle>
      <a:lvl1pPr algn="ctr" defTabSz="1097280" rtl="0" eaLnBrk="1" latinLnBrk="0" hangingPunct="1">
        <a:spcBef>
          <a:spcPct val="0"/>
        </a:spcBef>
        <a:buNone/>
        <a:defRPr sz="5280" kern="1200">
          <a:solidFill>
            <a:schemeClr val="tx1"/>
          </a:solidFill>
          <a:latin typeface="+mj-lt"/>
          <a:ea typeface="+mj-ea"/>
          <a:cs typeface="+mj-cs"/>
        </a:defRPr>
      </a:lvl1pPr>
    </p:titleStyle>
    <p:bodyStyle>
      <a:lvl1pPr marL="411480" indent="-411480" algn="l" defTabSz="1097280" rtl="0" eaLnBrk="1" latinLnBrk="0" hangingPunct="1">
        <a:spcBef>
          <a:spcPct val="20000"/>
        </a:spcBef>
        <a:buFont typeface="Arial" pitchFamily="34" charset="0"/>
        <a:buChar char="•"/>
        <a:defRPr sz="3840" kern="1200">
          <a:solidFill>
            <a:schemeClr val="tx1"/>
          </a:solidFill>
          <a:latin typeface="+mn-lt"/>
          <a:ea typeface="+mn-ea"/>
          <a:cs typeface="+mn-cs"/>
        </a:defRPr>
      </a:lvl1pPr>
      <a:lvl2pPr marL="891540" indent="-342900" algn="l" defTabSz="1097280" rtl="0" eaLnBrk="1" latinLnBrk="0" hangingPunct="1">
        <a:spcBef>
          <a:spcPct val="20000"/>
        </a:spcBef>
        <a:buFont typeface="Arial" pitchFamily="34" charset="0"/>
        <a:buChar char="–"/>
        <a:defRPr sz="3360" kern="1200">
          <a:solidFill>
            <a:schemeClr val="tx1"/>
          </a:solidFill>
          <a:latin typeface="+mn-lt"/>
          <a:ea typeface="+mn-ea"/>
          <a:cs typeface="+mn-cs"/>
        </a:defRPr>
      </a:lvl2pPr>
      <a:lvl3pPr marL="1371600" indent="-274320" algn="l" defTabSz="1097280" rtl="0" eaLnBrk="1" latinLnBrk="0" hangingPunct="1">
        <a:spcBef>
          <a:spcPct val="20000"/>
        </a:spcBef>
        <a:buFont typeface="Arial" pitchFamily="34" charset="0"/>
        <a:buChar char="•"/>
        <a:defRPr sz="2880" kern="1200">
          <a:solidFill>
            <a:schemeClr val="tx1"/>
          </a:solidFill>
          <a:latin typeface="+mn-lt"/>
          <a:ea typeface="+mn-ea"/>
          <a:cs typeface="+mn-cs"/>
        </a:defRPr>
      </a:lvl3pPr>
      <a:lvl4pPr marL="19202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6888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9122015"/>
      </p:ext>
    </p:extLst>
  </p:cSld>
  <p:clrMap bg1="lt1" tx1="dk1" bg2="lt2" tx2="dk2" accent1="accent1" accent2="accent2" accent3="accent3" accent4="accent4" accent5="accent5" accent6="accent6" hlink="hlink" folHlink="folHlink"/>
  <p:sldLayoutIdLst>
    <p:sldLayoutId id="2147483673" r:id="rId1"/>
  </p:sldLayoutIdLst>
  <p:hf sldNum="0" hdr="0" ftr="0" dt="0"/>
  <p:txStyles>
    <p:titleStyle>
      <a:lvl1pPr algn="ctr" defTabSz="1097280" rtl="0" eaLnBrk="1" latinLnBrk="0" hangingPunct="1">
        <a:spcBef>
          <a:spcPct val="0"/>
        </a:spcBef>
        <a:buNone/>
        <a:defRPr sz="5280" kern="1200">
          <a:solidFill>
            <a:schemeClr val="tx1"/>
          </a:solidFill>
          <a:latin typeface="+mj-lt"/>
          <a:ea typeface="+mj-ea"/>
          <a:cs typeface="+mj-cs"/>
        </a:defRPr>
      </a:lvl1pPr>
    </p:titleStyle>
    <p:bodyStyle>
      <a:lvl1pPr marL="411480" indent="-411480" algn="l" defTabSz="1097280" rtl="0" eaLnBrk="1" latinLnBrk="0" hangingPunct="1">
        <a:spcBef>
          <a:spcPct val="20000"/>
        </a:spcBef>
        <a:buFont typeface="Arial" pitchFamily="34" charset="0"/>
        <a:buChar char="•"/>
        <a:defRPr sz="3840" kern="1200">
          <a:solidFill>
            <a:schemeClr val="tx1"/>
          </a:solidFill>
          <a:latin typeface="+mn-lt"/>
          <a:ea typeface="+mn-ea"/>
          <a:cs typeface="+mn-cs"/>
        </a:defRPr>
      </a:lvl1pPr>
      <a:lvl2pPr marL="891540" indent="-342900" algn="l" defTabSz="1097280" rtl="0" eaLnBrk="1" latinLnBrk="0" hangingPunct="1">
        <a:spcBef>
          <a:spcPct val="20000"/>
        </a:spcBef>
        <a:buFont typeface="Arial" pitchFamily="34" charset="0"/>
        <a:buChar char="–"/>
        <a:defRPr sz="3360" kern="1200">
          <a:solidFill>
            <a:schemeClr val="tx1"/>
          </a:solidFill>
          <a:latin typeface="+mn-lt"/>
          <a:ea typeface="+mn-ea"/>
          <a:cs typeface="+mn-cs"/>
        </a:defRPr>
      </a:lvl2pPr>
      <a:lvl3pPr marL="1371600" indent="-274320" algn="l" defTabSz="1097280" rtl="0" eaLnBrk="1" latinLnBrk="0" hangingPunct="1">
        <a:spcBef>
          <a:spcPct val="20000"/>
        </a:spcBef>
        <a:buFont typeface="Arial" pitchFamily="34" charset="0"/>
        <a:buChar char="•"/>
        <a:defRPr sz="2880" kern="1200">
          <a:solidFill>
            <a:schemeClr val="tx1"/>
          </a:solidFill>
          <a:latin typeface="+mn-lt"/>
          <a:ea typeface="+mn-ea"/>
          <a:cs typeface="+mn-cs"/>
        </a:defRPr>
      </a:lvl3pPr>
      <a:lvl4pPr marL="19202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6888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7.svg"/><Relationship Id="rId13" Type="http://schemas.openxmlformats.org/officeDocument/2006/relationships/image" Target="../media/image12.svg"/><Relationship Id="rId18" Type="http://schemas.openxmlformats.org/officeDocument/2006/relationships/image" Target="../media/image17.sv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svg"/><Relationship Id="rId2" Type="http://schemas.openxmlformats.org/officeDocument/2006/relationships/notesSlide" Target="../notesSlides/notesSlide1.xml"/><Relationship Id="rId16" Type="http://schemas.openxmlformats.org/officeDocument/2006/relationships/image" Target="../media/image15.svg"/><Relationship Id="rId20" Type="http://schemas.openxmlformats.org/officeDocument/2006/relationships/image" Target="../media/image19.svg"/><Relationship Id="rId1" Type="http://schemas.openxmlformats.org/officeDocument/2006/relationships/slideLayout" Target="../slideLayouts/slideLayout23.xml"/><Relationship Id="rId6" Type="http://schemas.openxmlformats.org/officeDocument/2006/relationships/image" Target="../media/image5.svg"/><Relationship Id="rId11" Type="http://schemas.openxmlformats.org/officeDocument/2006/relationships/image" Target="../media/image10.sv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svg"/><Relationship Id="rId19" Type="http://schemas.openxmlformats.org/officeDocument/2006/relationships/image" Target="../media/image18.png"/><Relationship Id="rId4" Type="http://schemas.openxmlformats.org/officeDocument/2006/relationships/image" Target="../media/image3.svg"/><Relationship Id="rId9" Type="http://schemas.openxmlformats.org/officeDocument/2006/relationships/image" Target="../media/image8.png"/><Relationship Id="rId14" Type="http://schemas.openxmlformats.org/officeDocument/2006/relationships/image" Target="../media/image13.sv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xml"/><Relationship Id="rId1" Type="http://schemas.openxmlformats.org/officeDocument/2006/relationships/slideLayout" Target="../slideLayouts/slideLayout25.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2" Type="http://schemas.microsoft.com/office/2018/10/relationships/comments" Target="../comments/modernComment_120_24411E76.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microsoft.com/office/2018/10/relationships/comments" Target="../comments/modernComment_168_FA07E56F.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microsoft.com/office/2018/10/relationships/comments" Target="../comments/modernComment_134_DB7DEFCF.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microsoft.com/office/2018/10/relationships/comments" Target="../comments/modernComment_11D_9D5B9E0D.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FCA9CA8-20F9-32A2-3DDB-29F093EF66D2}"/>
              </a:ext>
            </a:extLst>
          </p:cNvPr>
          <p:cNvSpPr txBox="1"/>
          <p:nvPr/>
        </p:nvSpPr>
        <p:spPr>
          <a:xfrm>
            <a:off x="1420168" y="1734333"/>
            <a:ext cx="11586863" cy="2369880"/>
          </a:xfrm>
          <a:prstGeom prst="rect">
            <a:avLst/>
          </a:prstGeom>
          <a:noFill/>
        </p:spPr>
        <p:txBody>
          <a:bodyPr wrap="square">
            <a:spAutoFit/>
          </a:bodyPr>
          <a:lstStyle/>
          <a:p>
            <a:r>
              <a:rPr lang="en-US" sz="4800" b="1" dirty="0">
                <a:latin typeface="Poppins" panose="00000500000000000000" pitchFamily="2" charset="0"/>
                <a:cs typeface="Poppins" panose="00000500000000000000" pitchFamily="2" charset="0"/>
              </a:rPr>
              <a:t>The Future of Content is Structured &amp; AI-Ready</a:t>
            </a:r>
            <a:br>
              <a:rPr lang="en-US" sz="2400" dirty="0">
                <a:latin typeface="Poppins" panose="00000500000000000000" pitchFamily="2" charset="0"/>
                <a:cs typeface="Poppins" panose="00000500000000000000" pitchFamily="2" charset="0"/>
              </a:rPr>
            </a:br>
            <a:endParaRPr lang="en-US" sz="2400" b="1" dirty="0">
              <a:latin typeface="Poppins" panose="00000500000000000000" pitchFamily="2" charset="0"/>
              <a:cs typeface="Poppins" panose="00000500000000000000" pitchFamily="2" charset="0"/>
            </a:endParaRPr>
          </a:p>
          <a:p>
            <a:r>
              <a:rPr lang="en-US" sz="2800" b="1" dirty="0">
                <a:latin typeface="Poppins" panose="00000500000000000000" pitchFamily="2" charset="0"/>
                <a:cs typeface="Poppins" panose="00000500000000000000" pitchFamily="2" charset="0"/>
              </a:rPr>
              <a:t>Precision Content + AEM Guides = Content you can trust.</a:t>
            </a:r>
          </a:p>
        </p:txBody>
      </p:sp>
    </p:spTree>
    <p:extLst>
      <p:ext uri="{BB962C8B-B14F-4D97-AF65-F5344CB8AC3E}">
        <p14:creationId xmlns:p14="http://schemas.microsoft.com/office/powerpoint/2010/main" val="16277048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5BAC16B-6077-D9C1-8875-F71717D75FBB}"/>
              </a:ext>
            </a:extLst>
          </p:cNvPr>
          <p:cNvSpPr txBox="1"/>
          <p:nvPr/>
        </p:nvSpPr>
        <p:spPr>
          <a:xfrm>
            <a:off x="1870675" y="1155684"/>
            <a:ext cx="10540313" cy="5170646"/>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Mastering AEM Guides – Precision Content’s Expertise in Adobe’s CCMS</a:t>
            </a:r>
          </a:p>
          <a:p>
            <a:endParaRPr lang="en-US" sz="3200" b="1" dirty="0">
              <a:latin typeface="Poppins" panose="00000500000000000000" pitchFamily="2" charset="0"/>
              <a:cs typeface="Poppins" panose="00000500000000000000" pitchFamily="2" charset="0"/>
            </a:endParaRPr>
          </a:p>
          <a:p>
            <a:r>
              <a:rPr lang="en-US" b="1" dirty="0"/>
              <a:t>Unlock the full power of AEM Guides with the right implementation partner.</a:t>
            </a:r>
          </a:p>
          <a:p>
            <a:endParaRPr lang="en-US" dirty="0"/>
          </a:p>
          <a:p>
            <a:r>
              <a:rPr lang="en-US" dirty="0"/>
              <a:t>As an </a:t>
            </a:r>
            <a:r>
              <a:rPr lang="en-US" b="1" dirty="0"/>
              <a:t>Adobe Solutions Partner</a:t>
            </a:r>
            <a:r>
              <a:rPr lang="en-US" dirty="0"/>
              <a:t>, we go beyond implementation—we help you optimize every stage of your unique content lifecycle. From information architecture and structured content design to authoring, review, publishing, translation, and auditing, we tailor your CCMS to fit your organization’s unique needs.</a:t>
            </a:r>
          </a:p>
          <a:p>
            <a:endParaRPr lang="en-US" dirty="0"/>
          </a:p>
          <a:p>
            <a:r>
              <a:rPr lang="en-US" dirty="0"/>
              <a:t>🔹 </a:t>
            </a:r>
            <a:r>
              <a:rPr lang="en-US" b="1" dirty="0"/>
              <a:t>End-to-End AEM Guides Implementation</a:t>
            </a:r>
            <a:r>
              <a:rPr lang="en-US" dirty="0"/>
              <a:t> – From architecture to go-live, ensuring a smooth transition</a:t>
            </a:r>
            <a:br>
              <a:rPr lang="en-US" dirty="0"/>
            </a:br>
            <a:r>
              <a:rPr lang="en-US" dirty="0"/>
              <a:t>🔹 </a:t>
            </a:r>
            <a:r>
              <a:rPr lang="en-US" b="1" dirty="0"/>
              <a:t>Seamless Migration</a:t>
            </a:r>
            <a:r>
              <a:rPr lang="en-US" dirty="0"/>
              <a:t> – Transform legacy content into structured, AI-ready assets</a:t>
            </a:r>
            <a:br>
              <a:rPr lang="en-US" dirty="0"/>
            </a:br>
            <a:r>
              <a:rPr lang="en-US" dirty="0"/>
              <a:t>🔹 </a:t>
            </a:r>
            <a:r>
              <a:rPr lang="en-US" b="1" dirty="0"/>
              <a:t>Content Model Optimization</a:t>
            </a:r>
            <a:r>
              <a:rPr lang="en-US" dirty="0"/>
              <a:t> – Build metadata-driven taxonomies for better search and content reuse</a:t>
            </a:r>
            <a:br>
              <a:rPr lang="en-US" dirty="0"/>
            </a:br>
            <a:r>
              <a:rPr lang="en-US" dirty="0"/>
              <a:t>🔹 </a:t>
            </a:r>
            <a:r>
              <a:rPr lang="en-US" b="1" dirty="0"/>
              <a:t>Enterprise Integration</a:t>
            </a:r>
            <a:r>
              <a:rPr lang="en-US" dirty="0"/>
              <a:t> – Connect AEM Guides with PLM, CRM, DAM, and other business-critical systems</a:t>
            </a:r>
            <a:br>
              <a:rPr lang="en-US" dirty="0"/>
            </a:br>
            <a:r>
              <a:rPr lang="en-US" dirty="0"/>
              <a:t>🔹 </a:t>
            </a:r>
            <a:r>
              <a:rPr lang="en-US" b="1" dirty="0"/>
              <a:t>AI &amp; Automation Enablement</a:t>
            </a:r>
            <a:r>
              <a:rPr lang="en-US" dirty="0"/>
              <a:t> – Prepare content for dynamic personalization and intelligent workflows</a:t>
            </a:r>
            <a:br>
              <a:rPr lang="en-US" dirty="0"/>
            </a:br>
            <a:r>
              <a:rPr lang="en-US" dirty="0"/>
              <a:t>🔹 </a:t>
            </a:r>
            <a:r>
              <a:rPr lang="en-US" b="1" dirty="0"/>
              <a:t>Governance &amp; Compliance</a:t>
            </a:r>
            <a:r>
              <a:rPr lang="en-US" dirty="0"/>
              <a:t> – Ensure content meets regulatory and industry standards</a:t>
            </a:r>
          </a:p>
          <a:p>
            <a:endParaRPr lang="en-US" b="1" dirty="0"/>
          </a:p>
        </p:txBody>
      </p:sp>
    </p:spTree>
    <p:extLst>
      <p:ext uri="{BB962C8B-B14F-4D97-AF65-F5344CB8AC3E}">
        <p14:creationId xmlns:p14="http://schemas.microsoft.com/office/powerpoint/2010/main" val="1306133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BF43DE5-A46E-4932-8BD7-98ACDF5485C4}"/>
              </a:ext>
            </a:extLst>
          </p:cNvPr>
          <p:cNvSpPr txBox="1"/>
          <p:nvPr/>
        </p:nvSpPr>
        <p:spPr>
          <a:xfrm>
            <a:off x="1917700" y="1747441"/>
            <a:ext cx="9486900" cy="3570208"/>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Beyond DITA - Introducing the Precision Content Unified Content Standard</a:t>
            </a:r>
          </a:p>
          <a:p>
            <a:endParaRPr lang="en-US" b="1" dirty="0"/>
          </a:p>
          <a:p>
            <a:r>
              <a:rPr lang="en-US" b="1" dirty="0"/>
              <a:t>Beyond DITA – The Industry’s First High-Performance Content Standard for AEM Guides</a:t>
            </a:r>
            <a:endParaRPr lang="en-US" dirty="0"/>
          </a:p>
          <a:p>
            <a:endParaRPr lang="en-US" dirty="0"/>
          </a:p>
          <a:p>
            <a:r>
              <a:rPr lang="en-US" dirty="0"/>
              <a:t>🔹 </a:t>
            </a:r>
            <a:r>
              <a:rPr lang="en-US" b="1" dirty="0"/>
              <a:t>Intent-Based Writing Methodology</a:t>
            </a:r>
            <a:r>
              <a:rPr lang="en-US" dirty="0"/>
              <a:t> – Ensures clarity, usability, and efficiency at scale</a:t>
            </a:r>
            <a:br>
              <a:rPr lang="en-US" dirty="0"/>
            </a:br>
            <a:r>
              <a:rPr lang="en-US" dirty="0"/>
              <a:t>🔹 </a:t>
            </a:r>
            <a:r>
              <a:rPr lang="en-US" b="1" dirty="0"/>
              <a:t>Optimized for AEM Guides</a:t>
            </a:r>
            <a:r>
              <a:rPr lang="en-US" dirty="0"/>
              <a:t> – Unlocks intelligent workflows, automation, and personalization</a:t>
            </a:r>
            <a:br>
              <a:rPr lang="en-US" dirty="0"/>
            </a:br>
            <a:r>
              <a:rPr lang="en-US" dirty="0"/>
              <a:t>🔹 </a:t>
            </a:r>
            <a:r>
              <a:rPr lang="en-US" b="1" dirty="0"/>
              <a:t>AI &amp; Machine-Ready</a:t>
            </a:r>
            <a:r>
              <a:rPr lang="en-US" dirty="0"/>
              <a:t> – Built for seamless search, retrieval, and dynamic content delivery</a:t>
            </a:r>
            <a:br>
              <a:rPr lang="en-US" dirty="0"/>
            </a:br>
            <a:r>
              <a:rPr lang="en-US" dirty="0"/>
              <a:t>🔹 </a:t>
            </a:r>
            <a:r>
              <a:rPr lang="en-US" b="1" dirty="0"/>
              <a:t>Scalable &amp; Future-Proof</a:t>
            </a:r>
            <a:r>
              <a:rPr lang="en-US" dirty="0"/>
              <a:t> – Reduces inefficiencies, lowers costs, and ensures governance</a:t>
            </a:r>
          </a:p>
          <a:p>
            <a:endParaRPr lang="en-US" dirty="0"/>
          </a:p>
          <a:p>
            <a:r>
              <a:rPr lang="en-US" dirty="0"/>
              <a:t>🚀 </a:t>
            </a:r>
            <a:r>
              <a:rPr lang="en-US" b="1" dirty="0"/>
              <a:t>This is how you get the most out of AEM Guides.</a:t>
            </a:r>
            <a:endParaRPr lang="en-US" dirty="0"/>
          </a:p>
        </p:txBody>
      </p:sp>
    </p:spTree>
    <p:extLst>
      <p:ext uri="{BB962C8B-B14F-4D97-AF65-F5344CB8AC3E}">
        <p14:creationId xmlns:p14="http://schemas.microsoft.com/office/powerpoint/2010/main" val="2096436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5AE231-FD67-6680-D470-BCC8B96EF0D4}"/>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6A276E68-FBFF-E232-B01F-F69D5840F414}"/>
              </a:ext>
            </a:extLst>
          </p:cNvPr>
          <p:cNvSpPr txBox="1"/>
          <p:nvPr/>
        </p:nvSpPr>
        <p:spPr>
          <a:xfrm>
            <a:off x="1887837" y="1508879"/>
            <a:ext cx="10219038" cy="4124206"/>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AI, Automation &amp; Personalization Demand a New Content Strategy</a:t>
            </a:r>
          </a:p>
          <a:p>
            <a:endParaRPr lang="en-US" b="1" dirty="0"/>
          </a:p>
          <a:p>
            <a:r>
              <a:rPr lang="en-US" b="1" dirty="0"/>
              <a:t>The Content Game Has Changed</a:t>
            </a:r>
            <a:br>
              <a:rPr lang="en-US" b="1" dirty="0"/>
            </a:br>
            <a:endParaRPr lang="en-US" dirty="0"/>
          </a:p>
          <a:p>
            <a:pPr>
              <a:buFont typeface="Arial" panose="020B0604020202020204" pitchFamily="34" charset="0"/>
              <a:buChar char="•"/>
            </a:pPr>
            <a:r>
              <a:rPr lang="en-US" dirty="0"/>
              <a:t>AI-driven workflows </a:t>
            </a:r>
            <a:r>
              <a:rPr lang="en-US" b="1" dirty="0"/>
              <a:t>require structured, machine-readable content</a:t>
            </a:r>
            <a:endParaRPr lang="en-US" dirty="0"/>
          </a:p>
          <a:p>
            <a:pPr>
              <a:buFont typeface="Arial" panose="020B0604020202020204" pitchFamily="34" charset="0"/>
              <a:buChar char="•"/>
            </a:pPr>
            <a:r>
              <a:rPr lang="en-US" dirty="0"/>
              <a:t>Customers demand </a:t>
            </a:r>
            <a:r>
              <a:rPr lang="en-US" b="1" dirty="0"/>
              <a:t>faster, personalized, and self-service content experiences</a:t>
            </a:r>
            <a:endParaRPr lang="en-US" dirty="0"/>
          </a:p>
          <a:p>
            <a:pPr>
              <a:buFont typeface="Arial" panose="020B0604020202020204" pitchFamily="34" charset="0"/>
              <a:buChar char="•"/>
            </a:pPr>
            <a:r>
              <a:rPr lang="en-US" dirty="0"/>
              <a:t>Compliance and governance require </a:t>
            </a:r>
            <a:r>
              <a:rPr lang="en-US" b="1" dirty="0"/>
              <a:t>audit-ready, consistent documentation</a:t>
            </a:r>
          </a:p>
          <a:p>
            <a:endParaRPr lang="en-US" dirty="0"/>
          </a:p>
          <a:p>
            <a:r>
              <a:rPr lang="en-US" b="1" dirty="0"/>
              <a:t>💡 The organizations that embrace structured, AI-ready content will lead. </a:t>
            </a:r>
          </a:p>
          <a:p>
            <a:endParaRPr lang="en-US" b="1" dirty="0"/>
          </a:p>
          <a:p>
            <a:r>
              <a:rPr lang="en-US" b="1" dirty="0"/>
              <a:t>Those that don’t? They’ll be left behind.</a:t>
            </a:r>
            <a:endParaRPr lang="en-US" dirty="0"/>
          </a:p>
          <a:p>
            <a:endParaRPr lang="en-US" dirty="0"/>
          </a:p>
        </p:txBody>
      </p:sp>
    </p:spTree>
    <p:extLst>
      <p:ext uri="{BB962C8B-B14F-4D97-AF65-F5344CB8AC3E}">
        <p14:creationId xmlns:p14="http://schemas.microsoft.com/office/powerpoint/2010/main" val="18929151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894457E-0135-55E4-A823-5D09B5F9D9A4}"/>
              </a:ext>
            </a:extLst>
          </p:cNvPr>
          <p:cNvSpPr txBox="1"/>
          <p:nvPr/>
        </p:nvSpPr>
        <p:spPr>
          <a:xfrm>
            <a:off x="1433384" y="2074420"/>
            <a:ext cx="6618416" cy="4031873"/>
          </a:xfrm>
          <a:prstGeom prst="rect">
            <a:avLst/>
          </a:prstGeom>
          <a:noFill/>
        </p:spPr>
        <p:txBody>
          <a:bodyPr wrap="square">
            <a:spAutoFit/>
          </a:bodyPr>
          <a:lstStyle/>
          <a:p>
            <a:r>
              <a:rPr lang="en-CA" sz="1600" b="1" dirty="0"/>
              <a:t>Content Strategy – Build for the Future</a:t>
            </a:r>
          </a:p>
          <a:p>
            <a:pPr>
              <a:buFont typeface="Arial" panose="020B0604020202020204" pitchFamily="34" charset="0"/>
              <a:buChar char="•"/>
            </a:pPr>
            <a:r>
              <a:rPr lang="en-CA" sz="1600" dirty="0"/>
              <a:t>Content Lifecycle &amp; Workflow Optimization</a:t>
            </a:r>
          </a:p>
          <a:p>
            <a:pPr>
              <a:buFont typeface="Arial" panose="020B0604020202020204" pitchFamily="34" charset="0"/>
              <a:buChar char="•"/>
            </a:pPr>
            <a:r>
              <a:rPr lang="en-CA" sz="1600" dirty="0"/>
              <a:t>Microcontent &amp; Structured Content Strategy</a:t>
            </a:r>
          </a:p>
          <a:p>
            <a:pPr>
              <a:buFont typeface="Arial" panose="020B0604020202020204" pitchFamily="34" charset="0"/>
              <a:buChar char="•"/>
            </a:pPr>
            <a:r>
              <a:rPr lang="en-CA" sz="1600" dirty="0"/>
              <a:t>Single-Source Reuse &amp; Metadata Strategy</a:t>
            </a:r>
          </a:p>
          <a:p>
            <a:pPr>
              <a:buFont typeface="Arial" panose="020B0604020202020204" pitchFamily="34" charset="0"/>
              <a:buChar char="•"/>
            </a:pPr>
            <a:r>
              <a:rPr lang="en-CA" sz="1600" dirty="0"/>
              <a:t>Technology &amp; Content Roadmap Development</a:t>
            </a:r>
          </a:p>
          <a:p>
            <a:pPr>
              <a:buFont typeface="Arial" panose="020B0604020202020204" pitchFamily="34" charset="0"/>
              <a:buChar char="•"/>
            </a:pPr>
            <a:endParaRPr lang="en-CA" sz="1600" dirty="0"/>
          </a:p>
          <a:p>
            <a:r>
              <a:rPr lang="en-CA" sz="1600" b="1" dirty="0"/>
              <a:t>Information Architecture – Smarter Content, Faster Access</a:t>
            </a:r>
          </a:p>
          <a:p>
            <a:pPr>
              <a:buFont typeface="Arial" panose="020B0604020202020204" pitchFamily="34" charset="0"/>
              <a:buChar char="•"/>
            </a:pPr>
            <a:r>
              <a:rPr lang="en-CA" sz="1600" dirty="0"/>
              <a:t>Taxonomy, Metadata, and Content Modeling</a:t>
            </a:r>
          </a:p>
          <a:p>
            <a:pPr>
              <a:buFont typeface="Arial" panose="020B0604020202020204" pitchFamily="34" charset="0"/>
              <a:buChar char="•"/>
            </a:pPr>
            <a:r>
              <a:rPr lang="en-CA" sz="1600" dirty="0"/>
              <a:t>Specialization &amp; XML Grammars</a:t>
            </a:r>
          </a:p>
          <a:p>
            <a:pPr>
              <a:buFont typeface="Arial" panose="020B0604020202020204" pitchFamily="34" charset="0"/>
              <a:buChar char="•"/>
            </a:pPr>
            <a:r>
              <a:rPr lang="en-CA" sz="1600" dirty="0"/>
              <a:t>Microcontent Architecture &amp; Refactoring</a:t>
            </a:r>
          </a:p>
          <a:p>
            <a:endParaRPr lang="en-CA" sz="1600" b="1" dirty="0"/>
          </a:p>
          <a:p>
            <a:r>
              <a:rPr lang="en-CA" sz="1600" b="1" dirty="0"/>
              <a:t>CCMS &amp; AEM Guides – Precision Implementation</a:t>
            </a:r>
          </a:p>
          <a:p>
            <a:pPr>
              <a:buFont typeface="Arial" panose="020B0604020202020204" pitchFamily="34" charset="0"/>
              <a:buChar char="•"/>
            </a:pPr>
            <a:r>
              <a:rPr lang="en-CA" sz="1600" dirty="0"/>
              <a:t>Adobe AEM Guides Expertise – Seamless setup &amp; migration</a:t>
            </a:r>
          </a:p>
          <a:p>
            <a:pPr>
              <a:buFont typeface="Arial" panose="020B0604020202020204" pitchFamily="34" charset="0"/>
              <a:buChar char="•"/>
            </a:pPr>
            <a:r>
              <a:rPr lang="en-CA" sz="1600" dirty="0"/>
              <a:t>CCMS Selection, Deployment &amp; Workflow Automation</a:t>
            </a:r>
          </a:p>
          <a:p>
            <a:pPr>
              <a:buFont typeface="Arial" panose="020B0604020202020204" pitchFamily="34" charset="0"/>
              <a:buChar char="•"/>
            </a:pPr>
            <a:r>
              <a:rPr lang="en-CA" sz="1600" dirty="0"/>
              <a:t>Systems Integration &amp; Functional Gap Analysis</a:t>
            </a:r>
          </a:p>
          <a:p>
            <a:pPr>
              <a:buFont typeface="Arial" panose="020B0604020202020204" pitchFamily="34" charset="0"/>
              <a:buChar char="•"/>
            </a:pPr>
            <a:r>
              <a:rPr lang="en-CA" sz="1600" dirty="0"/>
              <a:t>User Acceptance Testing &amp; Governance</a:t>
            </a:r>
            <a:endParaRPr lang="en-CA" dirty="0"/>
          </a:p>
        </p:txBody>
      </p:sp>
      <p:sp>
        <p:nvSpPr>
          <p:cNvPr id="9" name="TextBox 8">
            <a:extLst>
              <a:ext uri="{FF2B5EF4-FFF2-40B4-BE49-F238E27FC236}">
                <a16:creationId xmlns:a16="http://schemas.microsoft.com/office/drawing/2014/main" id="{116D62D5-5938-3AB1-BE3D-9039D0D4F477}"/>
              </a:ext>
            </a:extLst>
          </p:cNvPr>
          <p:cNvSpPr txBox="1"/>
          <p:nvPr/>
        </p:nvSpPr>
        <p:spPr>
          <a:xfrm>
            <a:off x="7752302" y="2052386"/>
            <a:ext cx="5980669" cy="4278094"/>
          </a:xfrm>
          <a:prstGeom prst="rect">
            <a:avLst/>
          </a:prstGeom>
          <a:noFill/>
        </p:spPr>
        <p:txBody>
          <a:bodyPr wrap="square">
            <a:spAutoFit/>
          </a:bodyPr>
          <a:lstStyle/>
          <a:p>
            <a:r>
              <a:rPr lang="en-CA" sz="1600" b="1" dirty="0"/>
              <a:t>Intelligent Publishing &amp; Automation</a:t>
            </a:r>
          </a:p>
          <a:p>
            <a:pPr>
              <a:buFont typeface="Arial" panose="020B0604020202020204" pitchFamily="34" charset="0"/>
              <a:buChar char="•"/>
            </a:pPr>
            <a:r>
              <a:rPr lang="en-CA" sz="1600" dirty="0"/>
              <a:t>Structured Publishing Specifications</a:t>
            </a:r>
          </a:p>
          <a:p>
            <a:pPr>
              <a:buFont typeface="Arial" panose="020B0604020202020204" pitchFamily="34" charset="0"/>
              <a:buChar char="•"/>
            </a:pPr>
            <a:r>
              <a:rPr lang="en-CA" sz="1600" dirty="0"/>
              <a:t>DITA Open Toolkit &amp; Stylesheet Development (XSL-T, HTML5)</a:t>
            </a:r>
          </a:p>
          <a:p>
            <a:pPr>
              <a:buFont typeface="Arial" panose="020B0604020202020204" pitchFamily="34" charset="0"/>
              <a:buChar char="•"/>
            </a:pPr>
            <a:r>
              <a:rPr lang="en-CA" sz="1600" dirty="0"/>
              <a:t>Frame Publishing Server &amp; AI-Powered Automation</a:t>
            </a:r>
          </a:p>
          <a:p>
            <a:endParaRPr lang="en-CA" sz="1600" dirty="0"/>
          </a:p>
          <a:p>
            <a:r>
              <a:rPr lang="en-CA" sz="1600" b="1" dirty="0"/>
              <a:t>Content Development &amp; Optimization</a:t>
            </a:r>
          </a:p>
          <a:p>
            <a:pPr>
              <a:buFont typeface="Arial" panose="020B0604020202020204" pitchFamily="34" charset="0"/>
              <a:buChar char="•"/>
            </a:pPr>
            <a:r>
              <a:rPr lang="en-CA" sz="1600" dirty="0"/>
              <a:t>Scalable Technical Writing, Editing, and Illustration</a:t>
            </a:r>
          </a:p>
          <a:p>
            <a:pPr>
              <a:buFont typeface="Arial" panose="020B0604020202020204" pitchFamily="34" charset="0"/>
              <a:buChar char="•"/>
            </a:pPr>
            <a:r>
              <a:rPr lang="en-CA" sz="1600" dirty="0"/>
              <a:t>Authoring Tools &amp; Acrolinx Integration</a:t>
            </a:r>
          </a:p>
          <a:p>
            <a:endParaRPr lang="en-CA" sz="1600" b="1" dirty="0"/>
          </a:p>
          <a:p>
            <a:r>
              <a:rPr lang="en-CA" sz="1600" b="1" dirty="0"/>
              <a:t>Training &amp; Enablement – Future-Proof Your Team</a:t>
            </a:r>
          </a:p>
          <a:p>
            <a:pPr>
              <a:buFont typeface="Arial" panose="020B0604020202020204" pitchFamily="34" charset="0"/>
              <a:buChar char="•"/>
            </a:pPr>
            <a:r>
              <a:rPr lang="en-CA" sz="1600" dirty="0"/>
              <a:t>AEM &amp; IA Training, Certification, and Learning Systems</a:t>
            </a:r>
          </a:p>
          <a:p>
            <a:pPr>
              <a:buFont typeface="Arial" panose="020B0604020202020204" pitchFamily="34" charset="0"/>
              <a:buChar char="•"/>
            </a:pPr>
            <a:r>
              <a:rPr lang="en-CA" sz="1600" dirty="0"/>
              <a:t>Custom Training Development &amp; Train-the-Trainer Programs</a:t>
            </a:r>
          </a:p>
          <a:p>
            <a:endParaRPr lang="en-CA" sz="1600" b="1" dirty="0"/>
          </a:p>
          <a:p>
            <a:r>
              <a:rPr lang="en-CA" sz="1600" b="1" dirty="0"/>
              <a:t>Localization Strategy – Global Content, Seamless Delivery</a:t>
            </a:r>
          </a:p>
          <a:p>
            <a:pPr>
              <a:buFont typeface="Arial" panose="020B0604020202020204" pitchFamily="34" charset="0"/>
              <a:buChar char="•"/>
            </a:pPr>
            <a:r>
              <a:rPr lang="en-CA" sz="1600" dirty="0"/>
              <a:t>Translation Management &amp; Vendor Strategy</a:t>
            </a:r>
          </a:p>
          <a:p>
            <a:pPr>
              <a:buFont typeface="Arial" panose="020B0604020202020204" pitchFamily="34" charset="0"/>
              <a:buChar char="•"/>
            </a:pPr>
            <a:r>
              <a:rPr lang="en-CA" sz="1600" dirty="0"/>
              <a:t>Translation Workflows</a:t>
            </a:r>
          </a:p>
          <a:p>
            <a:endParaRPr lang="en-CA" sz="1600" b="1" dirty="0"/>
          </a:p>
        </p:txBody>
      </p:sp>
      <p:sp>
        <p:nvSpPr>
          <p:cNvPr id="12" name="TextBox 11">
            <a:extLst>
              <a:ext uri="{FF2B5EF4-FFF2-40B4-BE49-F238E27FC236}">
                <a16:creationId xmlns:a16="http://schemas.microsoft.com/office/drawing/2014/main" id="{6108FBDB-8C3F-82E7-A227-341867F45098}"/>
              </a:ext>
            </a:extLst>
          </p:cNvPr>
          <p:cNvSpPr txBox="1"/>
          <p:nvPr/>
        </p:nvSpPr>
        <p:spPr>
          <a:xfrm>
            <a:off x="1105110" y="356650"/>
            <a:ext cx="12451591" cy="1692771"/>
          </a:xfrm>
          <a:prstGeom prst="rect">
            <a:avLst/>
          </a:prstGeom>
          <a:noFill/>
        </p:spPr>
        <p:txBody>
          <a:bodyPr wrap="square">
            <a:spAutoFit/>
          </a:bodyPr>
          <a:lstStyle/>
          <a:p>
            <a:r>
              <a:rPr lang="en-CA" sz="3200" b="1" dirty="0">
                <a:latin typeface="Poppins" panose="00000500000000000000" pitchFamily="2" charset="0"/>
                <a:cs typeface="Poppins" panose="00000500000000000000" pitchFamily="2" charset="0"/>
              </a:rPr>
              <a:t>Our Expertise – Deep Knowledge, Proven Execution</a:t>
            </a:r>
          </a:p>
          <a:p>
            <a:r>
              <a:rPr lang="en-CA" dirty="0"/>
              <a:t>Precision Content isn’t just a service provider—we’re the experts enterprises trust to implement, optimize, and future-proof their content operations. From strategy to execution, we deliver scalable, AI-ready solutions that drive efficiency, compliance, and automation.</a:t>
            </a:r>
          </a:p>
          <a:p>
            <a:endParaRPr lang="en-CA" dirty="0"/>
          </a:p>
        </p:txBody>
      </p:sp>
      <p:sp>
        <p:nvSpPr>
          <p:cNvPr id="15" name="TextBox 14">
            <a:extLst>
              <a:ext uri="{FF2B5EF4-FFF2-40B4-BE49-F238E27FC236}">
                <a16:creationId xmlns:a16="http://schemas.microsoft.com/office/drawing/2014/main" id="{2E59B748-F0D8-A556-E617-8354E01EBEC5}"/>
              </a:ext>
            </a:extLst>
          </p:cNvPr>
          <p:cNvSpPr txBox="1"/>
          <p:nvPr/>
        </p:nvSpPr>
        <p:spPr>
          <a:xfrm>
            <a:off x="1967813" y="6352514"/>
            <a:ext cx="10694773" cy="646331"/>
          </a:xfrm>
          <a:prstGeom prst="rect">
            <a:avLst/>
          </a:prstGeom>
          <a:noFill/>
        </p:spPr>
        <p:txBody>
          <a:bodyPr wrap="square">
            <a:spAutoFit/>
          </a:bodyPr>
          <a:lstStyle/>
          <a:p>
            <a:r>
              <a:rPr lang="en-CA" dirty="0"/>
              <a:t>We don’t just implement solutions—we ensure they scale, evolve, and deliver long-term ROI. Let’s transform your content into a powerful, AI-ready asset.</a:t>
            </a:r>
          </a:p>
        </p:txBody>
      </p:sp>
    </p:spTree>
    <p:extLst>
      <p:ext uri="{BB962C8B-B14F-4D97-AF65-F5344CB8AC3E}">
        <p14:creationId xmlns:p14="http://schemas.microsoft.com/office/powerpoint/2010/main" val="1425495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F634E4B-631B-F8C6-A875-938218A93511}"/>
              </a:ext>
            </a:extLst>
          </p:cNvPr>
          <p:cNvSpPr txBox="1"/>
          <p:nvPr/>
        </p:nvSpPr>
        <p:spPr>
          <a:xfrm>
            <a:off x="1860550" y="1721535"/>
            <a:ext cx="10909300" cy="646331"/>
          </a:xfrm>
          <a:prstGeom prst="rect">
            <a:avLst/>
          </a:prstGeom>
          <a:noFill/>
        </p:spPr>
        <p:txBody>
          <a:bodyPr wrap="square">
            <a:spAutoFit/>
          </a:bodyPr>
          <a:lstStyle/>
          <a:p>
            <a:r>
              <a:rPr lang="en-US" sz="3600" b="1" dirty="0">
                <a:latin typeface="Poppins" panose="00000500000000000000" pitchFamily="2" charset="0"/>
                <a:cs typeface="Poppins" panose="00000500000000000000" pitchFamily="2" charset="0"/>
              </a:rPr>
              <a:t>Our Proven Process</a:t>
            </a:r>
            <a:endParaRPr lang="en-US" sz="3600" dirty="0">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3936930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p:nvPr/>
        </p:nvSpPr>
        <p:spPr>
          <a:xfrm>
            <a:off x="1791220" y="978295"/>
            <a:ext cx="10832244" cy="649076"/>
          </a:xfrm>
          <a:prstGeom prst="rect">
            <a:avLst/>
          </a:prstGeom>
          <a:noFill/>
        </p:spPr>
        <p:txBody>
          <a:bodyPr wrap="square" lIns="0" tIns="0" rIns="0" bIns="0" rtlCol="0" anchor="t"/>
          <a:lstStyle/>
          <a:p>
            <a:pPr>
              <a:lnSpc>
                <a:spcPts val="5112"/>
              </a:lnSpc>
            </a:pPr>
            <a:r>
              <a:rPr lang="en-US" sz="3200" b="1" dirty="0">
                <a:solidFill>
                  <a:srgbClr val="2A2921"/>
                </a:solidFill>
                <a:latin typeface="Poppins" panose="00000500000000000000" pitchFamily="2" charset="0"/>
                <a:ea typeface="Poppins" pitchFamily="34" charset="-122"/>
                <a:cs typeface="Poppins" panose="00000500000000000000" pitchFamily="2" charset="0"/>
              </a:rPr>
              <a:t>Our Field-Tested Process for Content Domination</a:t>
            </a:r>
            <a:endParaRPr lang="en-US" sz="1400" dirty="0">
              <a:latin typeface="Poppins" panose="00000500000000000000" pitchFamily="2" charset="0"/>
              <a:cs typeface="Poppins" panose="00000500000000000000" pitchFamily="2" charset="0"/>
            </a:endParaRPr>
          </a:p>
        </p:txBody>
      </p:sp>
      <p:pic>
        <p:nvPicPr>
          <p:cNvPr id="3" name="Object 2"/>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28" y="4536470"/>
            <a:ext cx="14661024" cy="34282"/>
          </a:xfrm>
          <a:prstGeom prst="rect">
            <a:avLst/>
          </a:prstGeom>
        </p:spPr>
      </p:pic>
      <p:pic>
        <p:nvPicPr>
          <p:cNvPr id="4" name="Object 3"/>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54008" y="2848427"/>
            <a:ext cx="23547" cy="1742463"/>
          </a:xfrm>
          <a:prstGeom prst="rect">
            <a:avLst/>
          </a:prstGeom>
        </p:spPr>
      </p:pic>
      <p:pic>
        <p:nvPicPr>
          <p:cNvPr id="5" name="Object 4"/>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294968" y="4477084"/>
            <a:ext cx="153054" cy="153054"/>
          </a:xfrm>
          <a:prstGeom prst="rect">
            <a:avLst/>
          </a:prstGeom>
        </p:spPr>
      </p:pic>
      <p:pic>
        <p:nvPicPr>
          <p:cNvPr id="6" name="Object 5"/>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297195" y="4524698"/>
            <a:ext cx="23547" cy="800591"/>
          </a:xfrm>
          <a:prstGeom prst="rect">
            <a:avLst/>
          </a:prstGeom>
        </p:spPr>
      </p:pic>
      <p:pic>
        <p:nvPicPr>
          <p:cNvPr id="7" name="Object 6"/>
          <p:cNvPicPr>
            <a:picLocks noChangeAspect="1"/>
          </p:cNvPicPr>
          <p:nvPr/>
        </p:nvPicPr>
        <p:blipFill>
          <a:blip r:embed="rId7">
            <a:extLst>
              <a:ext uri="{96DAC541-7B7A-43D3-8B79-37D633B846F1}">
                <asvg:svgBlip xmlns:asvg="http://schemas.microsoft.com/office/drawing/2016/SVG/main" r:embed="rId11"/>
              </a:ext>
            </a:extLst>
          </a:blip>
          <a:stretch>
            <a:fillRect/>
          </a:stretch>
        </p:blipFill>
        <p:spPr>
          <a:xfrm>
            <a:off x="3238153" y="4477084"/>
            <a:ext cx="153054" cy="153054"/>
          </a:xfrm>
          <a:prstGeom prst="rect">
            <a:avLst/>
          </a:prstGeom>
        </p:spPr>
      </p:pic>
      <p:pic>
        <p:nvPicPr>
          <p:cNvPr id="9" name="Object 8"/>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181628" y="4477084"/>
            <a:ext cx="141280" cy="153054"/>
          </a:xfrm>
          <a:prstGeom prst="rect">
            <a:avLst/>
          </a:prstGeom>
        </p:spPr>
      </p:pic>
      <p:pic>
        <p:nvPicPr>
          <p:cNvPr id="10" name="Object 9"/>
          <p:cNvPicPr>
            <a:picLocks noChangeAspect="1"/>
          </p:cNvPicPr>
          <p:nvPr/>
        </p:nvPicPr>
        <p:blipFill>
          <a:blip r:embed="rId9">
            <a:extLst>
              <a:ext uri="{96DAC541-7B7A-43D3-8B79-37D633B846F1}">
                <asvg:svgBlip xmlns:asvg="http://schemas.microsoft.com/office/drawing/2016/SVG/main" r:embed="rId14"/>
              </a:ext>
            </a:extLst>
          </a:blip>
          <a:stretch>
            <a:fillRect/>
          </a:stretch>
        </p:blipFill>
        <p:spPr>
          <a:xfrm>
            <a:off x="7183795" y="4524698"/>
            <a:ext cx="23547" cy="800591"/>
          </a:xfrm>
          <a:prstGeom prst="rect">
            <a:avLst/>
          </a:prstGeom>
        </p:spPr>
      </p:pic>
      <p:pic>
        <p:nvPicPr>
          <p:cNvPr id="11" name="Object 10"/>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124753" y="4477084"/>
            <a:ext cx="153054" cy="153054"/>
          </a:xfrm>
          <a:prstGeom prst="rect">
            <a:avLst/>
          </a:prstGeom>
        </p:spPr>
      </p:pic>
      <p:pic>
        <p:nvPicPr>
          <p:cNvPr id="12" name="Object 11"/>
          <p:cNvPicPr>
            <a:picLocks noChangeAspect="1"/>
          </p:cNvPicPr>
          <p:nvPr/>
        </p:nvPicPr>
        <p:blipFill>
          <a:blip r:embed="rId5">
            <a:extLst>
              <a:ext uri="{96DAC541-7B7A-43D3-8B79-37D633B846F1}">
                <asvg:svgBlip xmlns:asvg="http://schemas.microsoft.com/office/drawing/2016/SVG/main" r:embed="rId17"/>
              </a:ext>
            </a:extLst>
          </a:blip>
          <a:stretch>
            <a:fillRect/>
          </a:stretch>
        </p:blipFill>
        <p:spPr>
          <a:xfrm>
            <a:off x="9127095" y="2848427"/>
            <a:ext cx="23547" cy="1742463"/>
          </a:xfrm>
          <a:prstGeom prst="rect">
            <a:avLst/>
          </a:prstGeom>
        </p:spPr>
      </p:pic>
      <p:pic>
        <p:nvPicPr>
          <p:cNvPr id="13" name="Object 12"/>
          <p:cNvPicPr>
            <a:picLocks noChangeAspect="1"/>
          </p:cNvPicPr>
          <p:nvPr/>
        </p:nvPicPr>
        <p:blipFill>
          <a:blip r:embed="rId12">
            <a:extLst>
              <a:ext uri="{96DAC541-7B7A-43D3-8B79-37D633B846F1}">
                <asvg:svgBlip xmlns:asvg="http://schemas.microsoft.com/office/drawing/2016/SVG/main" r:embed="rId18"/>
              </a:ext>
            </a:extLst>
          </a:blip>
          <a:stretch>
            <a:fillRect/>
          </a:stretch>
        </p:blipFill>
        <p:spPr>
          <a:xfrm>
            <a:off x="9068226" y="4477084"/>
            <a:ext cx="141280" cy="153054"/>
          </a:xfrm>
          <a:prstGeom prst="rect">
            <a:avLst/>
          </a:prstGeom>
        </p:spPr>
      </p:pic>
      <p:pic>
        <p:nvPicPr>
          <p:cNvPr id="15" name="Object 14"/>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11011239" y="4477084"/>
            <a:ext cx="153054" cy="153054"/>
          </a:xfrm>
          <a:prstGeom prst="rect">
            <a:avLst/>
          </a:prstGeom>
        </p:spPr>
      </p:pic>
      <p:sp>
        <p:nvSpPr>
          <p:cNvPr id="16" name="Object 15"/>
          <p:cNvSpPr/>
          <p:nvPr/>
        </p:nvSpPr>
        <p:spPr>
          <a:xfrm>
            <a:off x="1283239" y="2725488"/>
            <a:ext cx="164827" cy="159980"/>
          </a:xfrm>
          <a:prstGeom prst="ellipse">
            <a:avLst/>
          </a:prstGeom>
          <a:solidFill>
            <a:srgbClr val="1B1C8A"/>
          </a:solidFill>
        </p:spPr>
        <p:txBody>
          <a:bodyPr/>
          <a:lstStyle/>
          <a:p>
            <a:endParaRPr lang="en-CA" sz="1600">
              <a:latin typeface="Poppins" panose="00000500000000000000" pitchFamily="2" charset="0"/>
              <a:cs typeface="Poppins" panose="00000500000000000000" pitchFamily="2" charset="0"/>
            </a:endParaRPr>
          </a:p>
        </p:txBody>
      </p:sp>
      <p:sp>
        <p:nvSpPr>
          <p:cNvPr id="17" name="Object 16"/>
          <p:cNvSpPr/>
          <p:nvPr/>
        </p:nvSpPr>
        <p:spPr>
          <a:xfrm>
            <a:off x="1525355" y="2669588"/>
            <a:ext cx="2356863" cy="552761"/>
          </a:xfrm>
          <a:prstGeom prst="rect">
            <a:avLst/>
          </a:prstGeom>
          <a:noFill/>
        </p:spPr>
        <p:txBody>
          <a:bodyPr wrap="square" lIns="0" tIns="0" rIns="0" bIns="0" rtlCol="0" anchor="t"/>
          <a:lstStyle/>
          <a:p>
            <a:pPr>
              <a:lnSpc>
                <a:spcPts val="2177"/>
              </a:lnSpc>
            </a:pPr>
            <a:r>
              <a:rPr lang="en-US" sz="1600" b="1" dirty="0">
                <a:solidFill>
                  <a:srgbClr val="2A2921"/>
                </a:solidFill>
                <a:latin typeface="Poppins" panose="00000500000000000000" pitchFamily="2" charset="0"/>
                <a:ea typeface="Montserrat" pitchFamily="34" charset="-122"/>
                <a:cs typeface="Poppins" panose="00000500000000000000" pitchFamily="2" charset="0"/>
              </a:rPr>
              <a:t>1. Assessment &amp; Strategy</a:t>
            </a:r>
            <a:endParaRPr lang="en-US" sz="2000" b="1" dirty="0">
              <a:latin typeface="Poppins" panose="00000500000000000000" pitchFamily="2" charset="0"/>
              <a:cs typeface="Poppins" panose="00000500000000000000" pitchFamily="2" charset="0"/>
            </a:endParaRPr>
          </a:p>
        </p:txBody>
      </p:sp>
      <p:sp>
        <p:nvSpPr>
          <p:cNvPr id="18" name="Object 17"/>
          <p:cNvSpPr/>
          <p:nvPr/>
        </p:nvSpPr>
        <p:spPr>
          <a:xfrm>
            <a:off x="1525355" y="3325025"/>
            <a:ext cx="2356863" cy="1023138"/>
          </a:xfrm>
          <a:prstGeom prst="rect">
            <a:avLst/>
          </a:prstGeom>
          <a:noFill/>
        </p:spPr>
        <p:txBody>
          <a:bodyPr wrap="square" lIns="0" tIns="0" rIns="0" bIns="0" rtlCol="0" anchor="t"/>
          <a:lstStyle/>
          <a:p>
            <a:pPr>
              <a:lnSpc>
                <a:spcPts val="2016"/>
              </a:lnSpc>
              <a:spcBef>
                <a:spcPts val="793"/>
              </a:spcBef>
            </a:pPr>
            <a:r>
              <a:rPr lang="en-US" sz="1400" dirty="0">
                <a:solidFill>
                  <a:srgbClr val="5A5A4C"/>
                </a:solidFill>
                <a:latin typeface="Poppins" panose="00000500000000000000" pitchFamily="2" charset="0"/>
                <a:ea typeface="Montserrat" pitchFamily="34" charset="-122"/>
                <a:cs typeface="Poppins" panose="00000500000000000000" pitchFamily="2" charset="0"/>
              </a:rPr>
              <a:t>Aligning content goals with business objectives, identifying gaps, and setting KPIs.</a:t>
            </a:r>
            <a:endParaRPr lang="en-US" sz="2000" dirty="0">
              <a:latin typeface="Poppins" panose="00000500000000000000" pitchFamily="2" charset="0"/>
              <a:cs typeface="Poppins" panose="00000500000000000000" pitchFamily="2" charset="0"/>
            </a:endParaRPr>
          </a:p>
        </p:txBody>
      </p:sp>
      <p:sp>
        <p:nvSpPr>
          <p:cNvPr id="19" name="Object 18"/>
          <p:cNvSpPr/>
          <p:nvPr/>
        </p:nvSpPr>
        <p:spPr>
          <a:xfrm>
            <a:off x="3226532" y="5298775"/>
            <a:ext cx="164828" cy="159980"/>
          </a:xfrm>
          <a:prstGeom prst="ellipse">
            <a:avLst/>
          </a:prstGeom>
          <a:solidFill>
            <a:srgbClr val="1B1C8A"/>
          </a:solidFill>
        </p:spPr>
        <p:txBody>
          <a:bodyPr/>
          <a:lstStyle/>
          <a:p>
            <a:endParaRPr lang="en-CA" sz="1600">
              <a:latin typeface="Poppins" panose="00000500000000000000" pitchFamily="2" charset="0"/>
              <a:cs typeface="Poppins" panose="00000500000000000000" pitchFamily="2" charset="0"/>
            </a:endParaRPr>
          </a:p>
        </p:txBody>
      </p:sp>
      <p:sp>
        <p:nvSpPr>
          <p:cNvPr id="20" name="Object 19"/>
          <p:cNvSpPr/>
          <p:nvPr/>
        </p:nvSpPr>
        <p:spPr>
          <a:xfrm>
            <a:off x="3471856" y="5242981"/>
            <a:ext cx="2136830" cy="552761"/>
          </a:xfrm>
          <a:prstGeom prst="rect">
            <a:avLst/>
          </a:prstGeom>
          <a:noFill/>
        </p:spPr>
        <p:txBody>
          <a:bodyPr wrap="square" lIns="0" tIns="0" rIns="0" bIns="0" rtlCol="0" anchor="t"/>
          <a:lstStyle/>
          <a:p>
            <a:pPr>
              <a:lnSpc>
                <a:spcPts val="2177"/>
              </a:lnSpc>
            </a:pPr>
            <a:r>
              <a:rPr lang="en-US" sz="1600" b="1" dirty="0">
                <a:solidFill>
                  <a:srgbClr val="2A2921"/>
                </a:solidFill>
                <a:latin typeface="Poppins" panose="00000500000000000000" pitchFamily="2" charset="0"/>
                <a:ea typeface="Montserrat" pitchFamily="34" charset="-122"/>
                <a:cs typeface="Poppins" panose="00000500000000000000" pitchFamily="2" charset="0"/>
              </a:rPr>
              <a:t>2. Discovery &amp; Roadmap</a:t>
            </a:r>
            <a:endParaRPr lang="en-US" sz="2000" b="1" dirty="0">
              <a:latin typeface="Poppins" panose="00000500000000000000" pitchFamily="2" charset="0"/>
              <a:cs typeface="Poppins" panose="00000500000000000000" pitchFamily="2" charset="0"/>
            </a:endParaRPr>
          </a:p>
        </p:txBody>
      </p:sp>
      <p:sp>
        <p:nvSpPr>
          <p:cNvPr id="21" name="Object 20"/>
          <p:cNvSpPr/>
          <p:nvPr/>
        </p:nvSpPr>
        <p:spPr>
          <a:xfrm>
            <a:off x="3471856" y="5898418"/>
            <a:ext cx="2136830" cy="1278921"/>
          </a:xfrm>
          <a:prstGeom prst="rect">
            <a:avLst/>
          </a:prstGeom>
          <a:noFill/>
        </p:spPr>
        <p:txBody>
          <a:bodyPr wrap="square" lIns="0" tIns="0" rIns="0" bIns="0" rtlCol="0" anchor="t"/>
          <a:lstStyle/>
          <a:p>
            <a:pPr>
              <a:lnSpc>
                <a:spcPts val="2016"/>
              </a:lnSpc>
              <a:spcBef>
                <a:spcPts val="793"/>
              </a:spcBef>
            </a:pPr>
            <a:r>
              <a:rPr lang="en-US" sz="1400" dirty="0">
                <a:solidFill>
                  <a:srgbClr val="5A5A4C"/>
                </a:solidFill>
                <a:latin typeface="Poppins" panose="00000500000000000000" pitchFamily="2" charset="0"/>
                <a:ea typeface="Montserrat" pitchFamily="34" charset="-122"/>
                <a:cs typeface="Poppins" panose="00000500000000000000" pitchFamily="2" charset="0"/>
              </a:rPr>
              <a:t>Analyzing existing content, defining structure, taxonomy, metadata, and governance.</a:t>
            </a:r>
            <a:endParaRPr lang="en-US" sz="2000" dirty="0">
              <a:latin typeface="Poppins" panose="00000500000000000000" pitchFamily="2" charset="0"/>
              <a:cs typeface="Poppins" panose="00000500000000000000" pitchFamily="2" charset="0"/>
            </a:endParaRPr>
          </a:p>
        </p:txBody>
      </p:sp>
      <p:sp>
        <p:nvSpPr>
          <p:cNvPr id="22" name="Object 21"/>
          <p:cNvSpPr/>
          <p:nvPr/>
        </p:nvSpPr>
        <p:spPr>
          <a:xfrm>
            <a:off x="5169854" y="2725488"/>
            <a:ext cx="164827" cy="159980"/>
          </a:xfrm>
          <a:prstGeom prst="ellipse">
            <a:avLst/>
          </a:prstGeom>
          <a:solidFill>
            <a:srgbClr val="1B1C8A"/>
          </a:solidFill>
        </p:spPr>
        <p:txBody>
          <a:bodyPr/>
          <a:lstStyle/>
          <a:p>
            <a:endParaRPr lang="en-CA" sz="1600">
              <a:latin typeface="Poppins" panose="00000500000000000000" pitchFamily="2" charset="0"/>
              <a:cs typeface="Poppins" panose="00000500000000000000" pitchFamily="2" charset="0"/>
            </a:endParaRPr>
          </a:p>
        </p:txBody>
      </p:sp>
      <p:sp>
        <p:nvSpPr>
          <p:cNvPr id="23" name="Object 22"/>
          <p:cNvSpPr/>
          <p:nvPr/>
        </p:nvSpPr>
        <p:spPr>
          <a:xfrm>
            <a:off x="5401974" y="2668809"/>
            <a:ext cx="2447657" cy="276381"/>
          </a:xfrm>
          <a:prstGeom prst="rect">
            <a:avLst/>
          </a:prstGeom>
          <a:noFill/>
        </p:spPr>
        <p:txBody>
          <a:bodyPr wrap="square" lIns="0" tIns="0" rIns="0" bIns="0" rtlCol="0" anchor="t"/>
          <a:lstStyle/>
          <a:p>
            <a:pPr>
              <a:lnSpc>
                <a:spcPts val="2177"/>
              </a:lnSpc>
            </a:pPr>
            <a:r>
              <a:rPr lang="en-US" sz="1600" b="1" dirty="0">
                <a:solidFill>
                  <a:srgbClr val="2A2921"/>
                </a:solidFill>
                <a:latin typeface="Poppins" panose="00000500000000000000" pitchFamily="2" charset="0"/>
                <a:ea typeface="Montserrat" pitchFamily="34" charset="-122"/>
                <a:cs typeface="Poppins" panose="00000500000000000000" pitchFamily="2" charset="0"/>
              </a:rPr>
              <a:t>3. Solution Design</a:t>
            </a:r>
            <a:endParaRPr lang="en-US" sz="2000" b="1" dirty="0">
              <a:latin typeface="Poppins" panose="00000500000000000000" pitchFamily="2" charset="0"/>
              <a:cs typeface="Poppins" panose="00000500000000000000" pitchFamily="2" charset="0"/>
            </a:endParaRPr>
          </a:p>
        </p:txBody>
      </p:sp>
      <p:sp>
        <p:nvSpPr>
          <p:cNvPr id="24" name="Object 23"/>
          <p:cNvSpPr/>
          <p:nvPr/>
        </p:nvSpPr>
        <p:spPr>
          <a:xfrm>
            <a:off x="5401974" y="3047865"/>
            <a:ext cx="2447657" cy="1023138"/>
          </a:xfrm>
          <a:prstGeom prst="rect">
            <a:avLst/>
          </a:prstGeom>
          <a:noFill/>
        </p:spPr>
        <p:txBody>
          <a:bodyPr wrap="square" lIns="0" tIns="0" rIns="0" bIns="0" rtlCol="0" anchor="t"/>
          <a:lstStyle/>
          <a:p>
            <a:pPr>
              <a:lnSpc>
                <a:spcPts val="2016"/>
              </a:lnSpc>
              <a:spcBef>
                <a:spcPts val="793"/>
              </a:spcBef>
            </a:pPr>
            <a:r>
              <a:rPr lang="en-US" sz="1400" dirty="0">
                <a:solidFill>
                  <a:srgbClr val="5A5A4C"/>
                </a:solidFill>
                <a:latin typeface="Poppins" panose="00000500000000000000" pitchFamily="2" charset="0"/>
                <a:ea typeface="Montserrat" pitchFamily="34" charset="-122"/>
                <a:cs typeface="Poppins" panose="00000500000000000000" pitchFamily="2" charset="0"/>
              </a:rPr>
              <a:t>Architecting intelligent content models and workflows for efficiency and scalability.</a:t>
            </a:r>
            <a:endParaRPr lang="en-US" sz="2000" dirty="0">
              <a:latin typeface="Poppins" panose="00000500000000000000" pitchFamily="2" charset="0"/>
              <a:cs typeface="Poppins" panose="00000500000000000000" pitchFamily="2" charset="0"/>
            </a:endParaRPr>
          </a:p>
        </p:txBody>
      </p:sp>
      <p:sp>
        <p:nvSpPr>
          <p:cNvPr id="25" name="Object 24"/>
          <p:cNvSpPr/>
          <p:nvPr/>
        </p:nvSpPr>
        <p:spPr>
          <a:xfrm>
            <a:off x="7113118" y="5298775"/>
            <a:ext cx="164828" cy="159980"/>
          </a:xfrm>
          <a:prstGeom prst="ellipse">
            <a:avLst/>
          </a:prstGeom>
          <a:solidFill>
            <a:srgbClr val="1B1C8A"/>
          </a:solidFill>
        </p:spPr>
        <p:txBody>
          <a:bodyPr/>
          <a:lstStyle/>
          <a:p>
            <a:endParaRPr lang="en-CA" sz="1600">
              <a:latin typeface="Poppins" panose="00000500000000000000" pitchFamily="2" charset="0"/>
              <a:cs typeface="Poppins" panose="00000500000000000000" pitchFamily="2" charset="0"/>
            </a:endParaRPr>
          </a:p>
        </p:txBody>
      </p:sp>
      <p:sp>
        <p:nvSpPr>
          <p:cNvPr id="26" name="Object 25"/>
          <p:cNvSpPr/>
          <p:nvPr/>
        </p:nvSpPr>
        <p:spPr>
          <a:xfrm>
            <a:off x="7354964" y="5242981"/>
            <a:ext cx="2369907" cy="552761"/>
          </a:xfrm>
          <a:prstGeom prst="rect">
            <a:avLst/>
          </a:prstGeom>
          <a:noFill/>
        </p:spPr>
        <p:txBody>
          <a:bodyPr wrap="square" lIns="0" tIns="0" rIns="0" bIns="0" rtlCol="0" anchor="t"/>
          <a:lstStyle/>
          <a:p>
            <a:pPr>
              <a:lnSpc>
                <a:spcPts val="2177"/>
              </a:lnSpc>
            </a:pPr>
            <a:r>
              <a:rPr lang="en-US" sz="1600" b="1" dirty="0">
                <a:solidFill>
                  <a:srgbClr val="2A2921"/>
                </a:solidFill>
                <a:latin typeface="Poppins" panose="00000500000000000000" pitchFamily="2" charset="0"/>
                <a:ea typeface="Montserrat" pitchFamily="34" charset="-122"/>
                <a:cs typeface="Poppins" panose="00000500000000000000" pitchFamily="2" charset="0"/>
              </a:rPr>
              <a:t>4. Implementation &amp; Deployment</a:t>
            </a:r>
            <a:endParaRPr lang="en-US" sz="2000" b="1" dirty="0">
              <a:latin typeface="Poppins" panose="00000500000000000000" pitchFamily="2" charset="0"/>
              <a:cs typeface="Poppins" panose="00000500000000000000" pitchFamily="2" charset="0"/>
            </a:endParaRPr>
          </a:p>
        </p:txBody>
      </p:sp>
      <p:sp>
        <p:nvSpPr>
          <p:cNvPr id="27" name="Object 26"/>
          <p:cNvSpPr/>
          <p:nvPr/>
        </p:nvSpPr>
        <p:spPr>
          <a:xfrm>
            <a:off x="7354964" y="5898418"/>
            <a:ext cx="2369907" cy="1278921"/>
          </a:xfrm>
          <a:prstGeom prst="rect">
            <a:avLst/>
          </a:prstGeom>
          <a:noFill/>
        </p:spPr>
        <p:txBody>
          <a:bodyPr wrap="square" lIns="0" tIns="0" rIns="0" bIns="0" rtlCol="0" anchor="t"/>
          <a:lstStyle/>
          <a:p>
            <a:pPr>
              <a:lnSpc>
                <a:spcPts val="2016"/>
              </a:lnSpc>
              <a:spcBef>
                <a:spcPts val="793"/>
              </a:spcBef>
            </a:pPr>
            <a:r>
              <a:rPr lang="en-US" sz="1400" dirty="0">
                <a:solidFill>
                  <a:srgbClr val="5A5A4C"/>
                </a:solidFill>
                <a:latin typeface="Poppins" panose="00000500000000000000" pitchFamily="2" charset="0"/>
                <a:ea typeface="Montserrat" pitchFamily="34" charset="-122"/>
                <a:cs typeface="Poppins" panose="00000500000000000000" pitchFamily="2" charset="0"/>
              </a:rPr>
              <a:t>CCMS integration, content migration, automation setup, and technical configuration.</a:t>
            </a:r>
            <a:endParaRPr lang="en-US" sz="2000" dirty="0">
              <a:latin typeface="Poppins" panose="00000500000000000000" pitchFamily="2" charset="0"/>
              <a:cs typeface="Poppins" panose="00000500000000000000" pitchFamily="2" charset="0"/>
            </a:endParaRPr>
          </a:p>
        </p:txBody>
      </p:sp>
      <p:sp>
        <p:nvSpPr>
          <p:cNvPr id="28" name="Object 27"/>
          <p:cNvSpPr/>
          <p:nvPr/>
        </p:nvSpPr>
        <p:spPr>
          <a:xfrm>
            <a:off x="9056259" y="2725488"/>
            <a:ext cx="164827" cy="159980"/>
          </a:xfrm>
          <a:prstGeom prst="ellipse">
            <a:avLst/>
          </a:prstGeom>
          <a:solidFill>
            <a:srgbClr val="1B1C8A"/>
          </a:solidFill>
        </p:spPr>
        <p:txBody>
          <a:bodyPr/>
          <a:lstStyle/>
          <a:p>
            <a:endParaRPr lang="en-CA" sz="1600">
              <a:latin typeface="Poppins" panose="00000500000000000000" pitchFamily="2" charset="0"/>
              <a:cs typeface="Poppins" panose="00000500000000000000" pitchFamily="2" charset="0"/>
            </a:endParaRPr>
          </a:p>
        </p:txBody>
      </p:sp>
      <p:sp>
        <p:nvSpPr>
          <p:cNvPr id="29" name="Object 28"/>
          <p:cNvSpPr/>
          <p:nvPr/>
        </p:nvSpPr>
        <p:spPr>
          <a:xfrm>
            <a:off x="9298611" y="2669588"/>
            <a:ext cx="2343992" cy="552761"/>
          </a:xfrm>
          <a:prstGeom prst="rect">
            <a:avLst/>
          </a:prstGeom>
          <a:noFill/>
        </p:spPr>
        <p:txBody>
          <a:bodyPr wrap="square" lIns="0" tIns="0" rIns="0" bIns="0" rtlCol="0" anchor="t"/>
          <a:lstStyle/>
          <a:p>
            <a:pPr>
              <a:lnSpc>
                <a:spcPts val="2177"/>
              </a:lnSpc>
            </a:pPr>
            <a:r>
              <a:rPr lang="en-US" sz="1600" b="1" dirty="0">
                <a:solidFill>
                  <a:srgbClr val="2A2921"/>
                </a:solidFill>
                <a:latin typeface="Poppins" panose="00000500000000000000" pitchFamily="2" charset="0"/>
                <a:ea typeface="Montserrat" pitchFamily="34" charset="-122"/>
                <a:cs typeface="Poppins" panose="00000500000000000000" pitchFamily="2" charset="0"/>
              </a:rPr>
              <a:t>5. Training &amp; Enablement</a:t>
            </a:r>
            <a:endParaRPr lang="en-US" sz="2000" b="1" dirty="0">
              <a:latin typeface="Poppins" panose="00000500000000000000" pitchFamily="2" charset="0"/>
              <a:cs typeface="Poppins" panose="00000500000000000000" pitchFamily="2" charset="0"/>
            </a:endParaRPr>
          </a:p>
        </p:txBody>
      </p:sp>
      <p:sp>
        <p:nvSpPr>
          <p:cNvPr id="30" name="Object 29"/>
          <p:cNvSpPr/>
          <p:nvPr/>
        </p:nvSpPr>
        <p:spPr>
          <a:xfrm>
            <a:off x="9298611" y="3325025"/>
            <a:ext cx="2343992" cy="1023138"/>
          </a:xfrm>
          <a:prstGeom prst="rect">
            <a:avLst/>
          </a:prstGeom>
          <a:noFill/>
        </p:spPr>
        <p:txBody>
          <a:bodyPr wrap="square" lIns="0" tIns="0" rIns="0" bIns="0" rtlCol="0" anchor="t"/>
          <a:lstStyle/>
          <a:p>
            <a:pPr>
              <a:lnSpc>
                <a:spcPts val="2016"/>
              </a:lnSpc>
              <a:spcBef>
                <a:spcPts val="793"/>
              </a:spcBef>
            </a:pPr>
            <a:r>
              <a:rPr lang="en-US" sz="1400" dirty="0">
                <a:solidFill>
                  <a:srgbClr val="5A5A4C"/>
                </a:solidFill>
                <a:latin typeface="Poppins" panose="00000500000000000000" pitchFamily="2" charset="0"/>
                <a:ea typeface="Montserrat" pitchFamily="34" charset="-122"/>
                <a:cs typeface="Poppins" panose="00000500000000000000" pitchFamily="2" charset="0"/>
              </a:rPr>
              <a:t>Equipping teams with best practices for sustainable structured authoring.</a:t>
            </a:r>
            <a:endParaRPr lang="en-US" sz="2000" dirty="0">
              <a:latin typeface="Poppins" panose="00000500000000000000" pitchFamily="2" charset="0"/>
              <a:cs typeface="Poppins" panose="00000500000000000000" pitchFamily="2" charset="0"/>
            </a:endParaRPr>
          </a:p>
        </p:txBody>
      </p:sp>
      <p:sp>
        <p:nvSpPr>
          <p:cNvPr id="32" name="Object 31"/>
          <p:cNvSpPr/>
          <p:nvPr/>
        </p:nvSpPr>
        <p:spPr>
          <a:xfrm>
            <a:off x="11196447" y="5294403"/>
            <a:ext cx="2162746" cy="552761"/>
          </a:xfrm>
          <a:prstGeom prst="rect">
            <a:avLst/>
          </a:prstGeom>
          <a:noFill/>
        </p:spPr>
        <p:txBody>
          <a:bodyPr wrap="square" lIns="0" tIns="0" rIns="0" bIns="0" rtlCol="0" anchor="t"/>
          <a:lstStyle/>
          <a:p>
            <a:pPr>
              <a:lnSpc>
                <a:spcPts val="2177"/>
              </a:lnSpc>
            </a:pPr>
            <a:r>
              <a:rPr lang="en-US" sz="1600" b="1" dirty="0">
                <a:solidFill>
                  <a:srgbClr val="2A2921"/>
                </a:solidFill>
                <a:latin typeface="Poppins" panose="00000500000000000000" pitchFamily="2" charset="0"/>
                <a:ea typeface="Montserrat" pitchFamily="34" charset="-122"/>
                <a:cs typeface="Poppins" panose="00000500000000000000" pitchFamily="2" charset="0"/>
              </a:rPr>
              <a:t>6. Support &amp; Optimization</a:t>
            </a:r>
            <a:endParaRPr lang="en-US" sz="2000" b="1" dirty="0">
              <a:latin typeface="Poppins" panose="00000500000000000000" pitchFamily="2" charset="0"/>
              <a:cs typeface="Poppins" panose="00000500000000000000" pitchFamily="2" charset="0"/>
            </a:endParaRPr>
          </a:p>
        </p:txBody>
      </p:sp>
      <p:sp>
        <p:nvSpPr>
          <p:cNvPr id="33" name="Object 32"/>
          <p:cNvSpPr/>
          <p:nvPr/>
        </p:nvSpPr>
        <p:spPr>
          <a:xfrm>
            <a:off x="11196447" y="5949839"/>
            <a:ext cx="2162746" cy="1023138"/>
          </a:xfrm>
          <a:prstGeom prst="rect">
            <a:avLst/>
          </a:prstGeom>
          <a:noFill/>
        </p:spPr>
        <p:txBody>
          <a:bodyPr wrap="square" lIns="0" tIns="0" rIns="0" bIns="0" rtlCol="0" anchor="t"/>
          <a:lstStyle/>
          <a:p>
            <a:pPr>
              <a:lnSpc>
                <a:spcPts val="2016"/>
              </a:lnSpc>
              <a:spcBef>
                <a:spcPts val="793"/>
              </a:spcBef>
            </a:pPr>
            <a:r>
              <a:rPr lang="en-US" sz="1400" dirty="0">
                <a:solidFill>
                  <a:srgbClr val="5A5A4C"/>
                </a:solidFill>
                <a:latin typeface="Poppins" panose="00000500000000000000" pitchFamily="2" charset="0"/>
                <a:ea typeface="Montserrat" pitchFamily="34" charset="-122"/>
                <a:cs typeface="Poppins" panose="00000500000000000000" pitchFamily="2" charset="0"/>
              </a:rPr>
              <a:t>Providing ongoing governance, AI-readiness, and performance tuning.</a:t>
            </a:r>
            <a:endParaRPr lang="en-US" sz="2000" dirty="0">
              <a:latin typeface="Poppins" panose="00000500000000000000" pitchFamily="2" charset="0"/>
              <a:cs typeface="Poppins" panose="00000500000000000000" pitchFamily="2" charset="0"/>
            </a:endParaRPr>
          </a:p>
        </p:txBody>
      </p:sp>
      <p:pic>
        <p:nvPicPr>
          <p:cNvPr id="34" name="Object 33"/>
          <p:cNvPicPr>
            <a:picLocks noChangeAspect="1"/>
          </p:cNvPicPr>
          <p:nvPr/>
        </p:nvPicPr>
        <p:blipFill>
          <a:blip r:embed="rId21"/>
          <a:stretch>
            <a:fillRect/>
          </a:stretch>
        </p:blipFill>
        <p:spPr>
          <a:xfrm>
            <a:off x="319960" y="7381934"/>
            <a:ext cx="523280" cy="525648"/>
          </a:xfrm>
          <a:prstGeom prst="rect">
            <a:avLst/>
          </a:prstGeom>
        </p:spPr>
      </p:pic>
      <p:sp>
        <p:nvSpPr>
          <p:cNvPr id="35" name="Object 34"/>
          <p:cNvSpPr/>
          <p:nvPr/>
        </p:nvSpPr>
        <p:spPr>
          <a:xfrm>
            <a:off x="1154148" y="7867796"/>
            <a:ext cx="12318314" cy="140689"/>
          </a:xfrm>
          <a:prstGeom prst="rect">
            <a:avLst/>
          </a:prstGeom>
          <a:noFill/>
        </p:spPr>
        <p:txBody>
          <a:bodyPr wrap="square" lIns="0" tIns="0" rIns="0" bIns="0" rtlCol="0" anchor="ctr"/>
          <a:lstStyle/>
          <a:p>
            <a:pPr algn="ctr">
              <a:lnSpc>
                <a:spcPts val="1109"/>
              </a:lnSpc>
            </a:pPr>
            <a:r>
              <a:rPr lang="en-US" sz="792" dirty="0">
                <a:solidFill>
                  <a:srgbClr val="5A5A4C"/>
                </a:solidFill>
                <a:latin typeface="Poppins" panose="00000500000000000000" pitchFamily="2" charset="0"/>
                <a:ea typeface="Montserrat" pitchFamily="34" charset="-122"/>
                <a:cs typeface="Poppins" panose="00000500000000000000" pitchFamily="2" charset="0"/>
              </a:rPr>
              <a:t>©2024 Proprietary and Confidential. All Rights Reserved.</a:t>
            </a:r>
            <a:endParaRPr lang="en-US" sz="2160" dirty="0">
              <a:latin typeface="Poppins" panose="00000500000000000000" pitchFamily="2" charset="0"/>
              <a:cs typeface="Poppins" panose="00000500000000000000" pitchFamily="2" charset="0"/>
            </a:endParaRPr>
          </a:p>
        </p:txBody>
      </p:sp>
      <p:sp>
        <p:nvSpPr>
          <p:cNvPr id="36" name="Object 35"/>
          <p:cNvSpPr/>
          <p:nvPr/>
        </p:nvSpPr>
        <p:spPr>
          <a:xfrm>
            <a:off x="14261073" y="7823133"/>
            <a:ext cx="137110" cy="230342"/>
          </a:xfrm>
          <a:prstGeom prst="rect">
            <a:avLst/>
          </a:prstGeom>
          <a:noFill/>
        </p:spPr>
        <p:txBody>
          <a:bodyPr/>
          <a:lstStyle/>
          <a:p>
            <a:endParaRPr lang="en-CA">
              <a:latin typeface="Poppins" panose="00000500000000000000" pitchFamily="2" charset="0"/>
              <a:cs typeface="Poppins" panose="00000500000000000000" pitchFamily="2" charset="0"/>
            </a:endParaRPr>
          </a:p>
        </p:txBody>
      </p:sp>
      <p:sp>
        <p:nvSpPr>
          <p:cNvPr id="37" name="Slide Number Placeholder 24"/>
          <p:cNvSpPr>
            <a:spLocks noGrp="1"/>
          </p:cNvSpPr>
          <p:nvPr>
            <p:ph type="sldNum" sz="quarter" idx="4294967295"/>
          </p:nvPr>
        </p:nvSpPr>
        <p:spPr>
          <a:xfrm>
            <a:off x="14191488" y="7818120"/>
            <a:ext cx="960000" cy="360000"/>
          </a:xfrm>
          <a:prstGeom prst="rect">
            <a:avLst/>
          </a:prstGeom>
          <a:extLst>
            <a:ext uri="{C572A759-6A51-4108-AA02-DFA0A04FC94B}">
              <ma14:wrappingTextBoxFlag xmlns="" xmlns:ma14="http://schemas.microsoft.com/office/mac/drawingml/2011/main" val="0"/>
            </a:ext>
          </a:extLst>
        </p:spPr>
        <p:txBody>
          <a:bodyPr/>
          <a:lstStyle>
            <a:lvl1pPr>
              <a:defRPr sz="1320"/>
            </a:lvl1pPr>
          </a:lstStyle>
          <a:p>
            <a:fld id="{F7021451-1387-4CA6-816F-3879F97B5CBC}" type="slidenum">
              <a:rPr lang="en-US" smtClean="0">
                <a:latin typeface="Poppins" panose="00000500000000000000" pitchFamily="2" charset="0"/>
                <a:cs typeface="Poppins" panose="00000500000000000000" pitchFamily="2" charset="0"/>
              </a:rPr>
              <a:t>15</a:t>
            </a:fld>
            <a:endParaRPr lang="en-US">
              <a:latin typeface="Poppins" panose="00000500000000000000" pitchFamily="2" charset="0"/>
              <a:cs typeface="Poppins" panose="00000500000000000000" pitchFamily="2" charset="0"/>
            </a:endParaRPr>
          </a:p>
        </p:txBody>
      </p:sp>
      <p:sp>
        <p:nvSpPr>
          <p:cNvPr id="38" name="Rectangle 1">
            <a:extLst>
              <a:ext uri="{FF2B5EF4-FFF2-40B4-BE49-F238E27FC236}">
                <a16:creationId xmlns:a16="http://schemas.microsoft.com/office/drawing/2014/main" id="{747BFABC-C8F4-CAAD-853C-CD0431C9CA20}"/>
              </a:ext>
            </a:extLst>
          </p:cNvPr>
          <p:cNvSpPr>
            <a:spLocks noChangeArrowheads="1"/>
          </p:cNvSpPr>
          <p:nvPr/>
        </p:nvSpPr>
        <p:spPr bwMode="auto">
          <a:xfrm>
            <a:off x="2080207" y="1607120"/>
            <a:ext cx="10198059" cy="420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2696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Poppins" panose="00000500000000000000" pitchFamily="2" charset="0"/>
                <a:ea typeface="MS Mincho" panose="02020609040205080304" pitchFamily="49" charset="-128"/>
                <a:cs typeface="Poppins" panose="00000500000000000000" pitchFamily="2" charset="0"/>
              </a:rPr>
              <a:t>Our six-step framework ensures a seamless transition to structured content and AEM Guides</a:t>
            </a:r>
            <a:r>
              <a:rPr kumimoji="0" lang="en-US" altLang="en-US" sz="1100" b="0" i="0" u="none" strike="noStrike" cap="none" normalizeH="0" baseline="0" dirty="0">
                <a:ln>
                  <a:noFill/>
                </a:ln>
                <a:solidFill>
                  <a:schemeClr val="tx1"/>
                </a:solidFill>
                <a:effectLst/>
                <a:latin typeface="Poppins" panose="00000500000000000000" pitchFamily="2" charset="0"/>
                <a:ea typeface="MS Mincho" panose="02020609040205080304" pitchFamily="49" charset="-128"/>
                <a:cs typeface="Poppins" panose="00000500000000000000" pitchFamily="2" charset="0"/>
              </a:rPr>
              <a:t>:</a:t>
            </a:r>
            <a:endParaRPr kumimoji="0" lang="en-US" altLang="en-US" sz="1800" b="0" i="0" u="none" strike="noStrike" cap="none" normalizeH="0" baseline="0" dirty="0">
              <a:ln>
                <a:noFill/>
              </a:ln>
              <a:solidFill>
                <a:schemeClr val="tx1"/>
              </a:solidFill>
              <a:effectLst/>
              <a:latin typeface="Poppins" panose="00000500000000000000" pitchFamily="2" charset="0"/>
              <a:cs typeface="Poppins" panose="00000500000000000000" pitchFamily="2" charset="0"/>
            </a:endParaRPr>
          </a:p>
        </p:txBody>
      </p:sp>
      <p:pic>
        <p:nvPicPr>
          <p:cNvPr id="39" name="Object 3">
            <a:extLst>
              <a:ext uri="{FF2B5EF4-FFF2-40B4-BE49-F238E27FC236}">
                <a16:creationId xmlns:a16="http://schemas.microsoft.com/office/drawing/2014/main" id="{A619F035-7ABB-C6A4-D5F0-232D0ED33B4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245847" y="2817150"/>
            <a:ext cx="23547" cy="1742463"/>
          </a:xfrm>
          <a:prstGeom prst="rect">
            <a:avLst/>
          </a:prstGeom>
        </p:spPr>
      </p:pic>
      <p:pic>
        <p:nvPicPr>
          <p:cNvPr id="40" name="Object 9">
            <a:extLst>
              <a:ext uri="{FF2B5EF4-FFF2-40B4-BE49-F238E27FC236}">
                <a16:creationId xmlns:a16="http://schemas.microsoft.com/office/drawing/2014/main" id="{CF88F712-CBDF-F7A4-953B-F675F6645067}"/>
              </a:ext>
            </a:extLst>
          </p:cNvPr>
          <p:cNvPicPr>
            <a:picLocks noChangeAspect="1"/>
          </p:cNvPicPr>
          <p:nvPr/>
        </p:nvPicPr>
        <p:blipFill>
          <a:blip r:embed="rId9">
            <a:extLst>
              <a:ext uri="{96DAC541-7B7A-43D3-8B79-37D633B846F1}">
                <asvg:svgBlip xmlns:asvg="http://schemas.microsoft.com/office/drawing/2016/SVG/main" r:embed="rId14"/>
              </a:ext>
            </a:extLst>
          </a:blip>
          <a:stretch>
            <a:fillRect/>
          </a:stretch>
        </p:blipFill>
        <p:spPr>
          <a:xfrm>
            <a:off x="11064703" y="4602123"/>
            <a:ext cx="23547" cy="800591"/>
          </a:xfrm>
          <a:prstGeom prst="rect">
            <a:avLst/>
          </a:prstGeom>
        </p:spPr>
      </p:pic>
      <p:sp>
        <p:nvSpPr>
          <p:cNvPr id="41" name="Object 24">
            <a:extLst>
              <a:ext uri="{FF2B5EF4-FFF2-40B4-BE49-F238E27FC236}">
                <a16:creationId xmlns:a16="http://schemas.microsoft.com/office/drawing/2014/main" id="{46F1D685-5A00-900F-1C0C-F7D833C748D1}"/>
              </a:ext>
            </a:extLst>
          </p:cNvPr>
          <p:cNvSpPr/>
          <p:nvPr/>
        </p:nvSpPr>
        <p:spPr>
          <a:xfrm>
            <a:off x="10994026" y="5376200"/>
            <a:ext cx="164828" cy="159980"/>
          </a:xfrm>
          <a:prstGeom prst="ellipse">
            <a:avLst/>
          </a:prstGeom>
          <a:solidFill>
            <a:srgbClr val="1B1C8A"/>
          </a:solidFill>
        </p:spPr>
        <p:txBody>
          <a:bodyPr/>
          <a:lstStyle/>
          <a:p>
            <a:endParaRPr lang="en-CA" sz="1600">
              <a:latin typeface="Poppins" panose="00000500000000000000" pitchFamily="2" charset="0"/>
              <a:cs typeface="Poppins" panose="00000500000000000000" pitchFamily="2"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a:extLst>
            <a:ext uri="{FF2B5EF4-FFF2-40B4-BE49-F238E27FC236}">
              <a16:creationId xmlns:a16="http://schemas.microsoft.com/office/drawing/2014/main" id="{2CC4A143-2272-F7DC-601B-A95BF5B946C1}"/>
            </a:ext>
          </a:extLst>
        </p:cNvPr>
        <p:cNvGrpSpPr/>
        <p:nvPr/>
      </p:nvGrpSpPr>
      <p:grpSpPr>
        <a:xfrm>
          <a:off x="0" y="0"/>
          <a:ext cx="0" cy="0"/>
          <a:chOff x="0" y="0"/>
          <a:chExt cx="0" cy="0"/>
        </a:xfrm>
      </p:grpSpPr>
      <p:sp>
        <p:nvSpPr>
          <p:cNvPr id="3" name="Object 2">
            <a:extLst>
              <a:ext uri="{FF2B5EF4-FFF2-40B4-BE49-F238E27FC236}">
                <a16:creationId xmlns:a16="http://schemas.microsoft.com/office/drawing/2014/main" id="{E51DF615-BF0D-9E77-1CAE-12B35FB45DE2}"/>
              </a:ext>
            </a:extLst>
          </p:cNvPr>
          <p:cNvSpPr/>
          <p:nvPr/>
        </p:nvSpPr>
        <p:spPr>
          <a:xfrm>
            <a:off x="492514" y="2060014"/>
            <a:ext cx="9037692" cy="3504865"/>
          </a:xfrm>
          <a:prstGeom prst="rect">
            <a:avLst/>
          </a:prstGeom>
          <a:noFill/>
        </p:spPr>
        <p:txBody>
          <a:bodyPr wrap="square" lIns="0" tIns="0" rIns="0" bIns="0" rtlCol="0" anchor="t"/>
          <a:lstStyle/>
          <a:p>
            <a:pPr algn="r" defTabSz="1097280">
              <a:lnSpc>
                <a:spcPts val="13802"/>
              </a:lnSpc>
              <a:defRPr/>
            </a:pPr>
            <a:r>
              <a:rPr lang="en-US" sz="4800" b="1">
                <a:solidFill>
                  <a:srgbClr val="FFFFFF"/>
                </a:solidFill>
                <a:latin typeface="Poppins"/>
                <a:cs typeface="Poppins"/>
              </a:rPr>
              <a:t>Purpose &amp; Objectives</a:t>
            </a:r>
            <a:endParaRPr lang="en-US" sz="4800">
              <a:solidFill>
                <a:prstClr val="black"/>
              </a:solidFill>
              <a:latin typeface="Arial"/>
              <a:cs typeface="Arial"/>
            </a:endParaRPr>
          </a:p>
        </p:txBody>
      </p:sp>
      <p:pic>
        <p:nvPicPr>
          <p:cNvPr id="5" name="Object 4" descr="Connecting lines and dots illustration">
            <a:extLst>
              <a:ext uri="{FF2B5EF4-FFF2-40B4-BE49-F238E27FC236}">
                <a16:creationId xmlns:a16="http://schemas.microsoft.com/office/drawing/2014/main" id="{C5EA64BC-1342-1BA5-E009-53E510993CC9}"/>
              </a:ext>
            </a:extLst>
          </p:cNvPr>
          <p:cNvPicPr>
            <a:picLocks noChangeAspect="1"/>
          </p:cNvPicPr>
          <p:nvPr/>
        </p:nvPicPr>
        <p:blipFill>
          <a:blip r:embed="rId3"/>
          <a:srcRect l="33083" r="33083"/>
          <a:stretch/>
        </p:blipFill>
        <p:spPr>
          <a:xfrm>
            <a:off x="9987323" y="0"/>
            <a:ext cx="4639420" cy="8227543"/>
          </a:xfrm>
          <a:prstGeom prst="rect">
            <a:avLst/>
          </a:prstGeom>
        </p:spPr>
      </p:pic>
      <p:sp>
        <p:nvSpPr>
          <p:cNvPr id="7" name="TextBox 6">
            <a:extLst>
              <a:ext uri="{FF2B5EF4-FFF2-40B4-BE49-F238E27FC236}">
                <a16:creationId xmlns:a16="http://schemas.microsoft.com/office/drawing/2014/main" id="{51B60782-71A3-5847-FA13-AEEED9AA079E}"/>
              </a:ext>
            </a:extLst>
          </p:cNvPr>
          <p:cNvSpPr txBox="1"/>
          <p:nvPr/>
        </p:nvSpPr>
        <p:spPr>
          <a:xfrm>
            <a:off x="4621321" y="4265468"/>
            <a:ext cx="4908885" cy="523220"/>
          </a:xfrm>
          <a:prstGeom prst="rect">
            <a:avLst/>
          </a:prstGeom>
          <a:noFill/>
        </p:spPr>
        <p:txBody>
          <a:bodyPr wrap="square" lIns="91440" tIns="45720" rIns="91440" bIns="45720" anchor="t">
            <a:spAutoFit/>
          </a:bodyPr>
          <a:lstStyle/>
          <a:p>
            <a:pPr algn="r"/>
            <a:r>
              <a:rPr lang="en-CA" sz="2800">
                <a:solidFill>
                  <a:schemeClr val="bg1"/>
                </a:solidFill>
                <a:latin typeface="Poppins"/>
                <a:cs typeface="Poppins"/>
              </a:rPr>
              <a:t>Why Measure Usability?</a:t>
            </a:r>
          </a:p>
        </p:txBody>
      </p:sp>
      <p:pic>
        <p:nvPicPr>
          <p:cNvPr id="8" name="Object 17">
            <a:extLst>
              <a:ext uri="{FF2B5EF4-FFF2-40B4-BE49-F238E27FC236}">
                <a16:creationId xmlns:a16="http://schemas.microsoft.com/office/drawing/2014/main" id="{98959739-7DD6-65BF-F6D5-3D388D092815}"/>
              </a:ext>
            </a:extLst>
          </p:cNvPr>
          <p:cNvPicPr>
            <a:picLocks noChangeAspect="1"/>
          </p:cNvPicPr>
          <p:nvPr/>
        </p:nvPicPr>
        <p:blipFill>
          <a:blip r:embed="rId4"/>
          <a:stretch>
            <a:fillRect/>
          </a:stretch>
        </p:blipFill>
        <p:spPr>
          <a:xfrm>
            <a:off x="319960" y="7381934"/>
            <a:ext cx="525648" cy="525648"/>
          </a:xfrm>
          <a:prstGeom prst="rect">
            <a:avLst/>
          </a:prstGeom>
        </p:spPr>
      </p:pic>
    </p:spTree>
    <p:extLst>
      <p:ext uri="{BB962C8B-B14F-4D97-AF65-F5344CB8AC3E}">
        <p14:creationId xmlns:p14="http://schemas.microsoft.com/office/powerpoint/2010/main" val="1255329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2185E47-9927-B4FE-1069-F6E47DA473E3}"/>
              </a:ext>
            </a:extLst>
          </p:cNvPr>
          <p:cNvSpPr txBox="1"/>
          <p:nvPr/>
        </p:nvSpPr>
        <p:spPr>
          <a:xfrm>
            <a:off x="2019300" y="2063234"/>
            <a:ext cx="7315200" cy="584775"/>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Client Success Stories</a:t>
            </a:r>
            <a:endParaRPr lang="en-CA" sz="3200" b="1" dirty="0">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16672223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A254D18-894F-D608-7579-CE15BE9437E0}"/>
              </a:ext>
            </a:extLst>
          </p:cNvPr>
          <p:cNvSpPr txBox="1"/>
          <p:nvPr/>
        </p:nvSpPr>
        <p:spPr>
          <a:xfrm>
            <a:off x="6356350" y="3745468"/>
            <a:ext cx="1917700" cy="369332"/>
          </a:xfrm>
          <a:prstGeom prst="rect">
            <a:avLst/>
          </a:prstGeom>
          <a:noFill/>
        </p:spPr>
        <p:txBody>
          <a:bodyPr wrap="square">
            <a:spAutoFit/>
          </a:bodyPr>
          <a:lstStyle/>
          <a:p>
            <a:r>
              <a:rPr lang="en-US" sz="1800" b="1" dirty="0">
                <a:latin typeface="Poppins" panose="00000500000000000000" pitchFamily="2" charset="0"/>
                <a:cs typeface="Poppins" panose="00000500000000000000" pitchFamily="2" charset="0"/>
              </a:rPr>
              <a:t>Logo salad </a:t>
            </a:r>
            <a:endParaRPr lang="en-CA" dirty="0"/>
          </a:p>
        </p:txBody>
      </p:sp>
    </p:spTree>
    <p:extLst>
      <p:ext uri="{BB962C8B-B14F-4D97-AF65-F5344CB8AC3E}">
        <p14:creationId xmlns:p14="http://schemas.microsoft.com/office/powerpoint/2010/main" val="30424635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71E7372-1958-5155-28AF-5BF15E06B9EB}"/>
              </a:ext>
            </a:extLst>
          </p:cNvPr>
          <p:cNvSpPr txBox="1"/>
          <p:nvPr/>
        </p:nvSpPr>
        <p:spPr>
          <a:xfrm>
            <a:off x="1804087" y="713246"/>
            <a:ext cx="11046940" cy="6894195"/>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Real Results, Real Impact</a:t>
            </a:r>
          </a:p>
          <a:p>
            <a:endParaRPr lang="en-US" sz="3200" b="1" dirty="0">
              <a:latin typeface="Poppins" panose="00000500000000000000" pitchFamily="2" charset="0"/>
              <a:cs typeface="Poppins" panose="00000500000000000000" pitchFamily="2" charset="0"/>
            </a:endParaRPr>
          </a:p>
          <a:p>
            <a:r>
              <a:rPr lang="en-US" b="1" dirty="0"/>
              <a:t>We help industry leaders turn content into a strategic advantage.</a:t>
            </a:r>
            <a:endParaRPr lang="en-US" dirty="0"/>
          </a:p>
          <a:p>
            <a:endParaRPr lang="en-US" dirty="0"/>
          </a:p>
          <a:p>
            <a:r>
              <a:rPr lang="en-US" dirty="0"/>
              <a:t>📌 </a:t>
            </a:r>
            <a:r>
              <a:rPr lang="en-US" b="1" dirty="0"/>
              <a:t>Cisco</a:t>
            </a:r>
            <a:r>
              <a:rPr lang="en-US" dirty="0"/>
              <a:t> – </a:t>
            </a:r>
            <a:r>
              <a:rPr lang="en-US" b="1" dirty="0"/>
              <a:t>Adopting Microcontent Strategies for Smarter Content Delivery</a:t>
            </a:r>
            <a:br>
              <a:rPr lang="en-US" dirty="0"/>
            </a:br>
            <a:r>
              <a:rPr lang="en-US" dirty="0"/>
              <a:t>Transitioned from bulky, hard-to-navigate documentation to </a:t>
            </a:r>
            <a:r>
              <a:rPr lang="en-US" b="1" dirty="0"/>
              <a:t>modular, AI-ready microcontent</a:t>
            </a:r>
            <a:r>
              <a:rPr lang="en-US" dirty="0"/>
              <a:t>, making information easier to find, reuse, and personalize. </a:t>
            </a:r>
          </a:p>
          <a:p>
            <a:endParaRPr lang="en-US" dirty="0"/>
          </a:p>
          <a:p>
            <a:r>
              <a:rPr lang="en-US" dirty="0"/>
              <a:t>📌 </a:t>
            </a:r>
            <a:r>
              <a:rPr lang="en-US" b="1" dirty="0"/>
              <a:t>Mayo Clinic</a:t>
            </a:r>
            <a:r>
              <a:rPr lang="en-US" dirty="0"/>
              <a:t> – </a:t>
            </a:r>
            <a:r>
              <a:rPr lang="en-US" b="1" dirty="0"/>
              <a:t>Scaling Knowledge with AEM Guides</a:t>
            </a:r>
            <a:br>
              <a:rPr lang="en-US" dirty="0"/>
            </a:br>
            <a:r>
              <a:rPr lang="en-US" dirty="0"/>
              <a:t>Implemented structured content models to </a:t>
            </a:r>
            <a:r>
              <a:rPr lang="en-US" b="1" dirty="0"/>
              <a:t>improve knowledge sharing across teams</a:t>
            </a:r>
            <a:r>
              <a:rPr lang="en-US" dirty="0"/>
              <a:t>, ensuring accurate, accessible, and regulatory-compliant medical documentation.</a:t>
            </a:r>
          </a:p>
          <a:p>
            <a:endParaRPr lang="en-US" dirty="0"/>
          </a:p>
          <a:p>
            <a:r>
              <a:rPr lang="en-US" dirty="0"/>
              <a:t>📌 </a:t>
            </a:r>
            <a:r>
              <a:rPr lang="en-US" b="1" dirty="0"/>
              <a:t>JPMorgan Chase</a:t>
            </a:r>
            <a:r>
              <a:rPr lang="en-US" dirty="0"/>
              <a:t> – </a:t>
            </a:r>
            <a:r>
              <a:rPr lang="en-US" b="1" dirty="0"/>
              <a:t>Transforming Authoring Practices and Systems for Efficiency</a:t>
            </a:r>
            <a:br>
              <a:rPr lang="en-US" dirty="0"/>
            </a:br>
            <a:r>
              <a:rPr lang="en-US" dirty="0"/>
              <a:t>Revamped authoring best-practiced to increase content efficiency resulting a </a:t>
            </a:r>
            <a:r>
              <a:rPr lang="en-US" b="1" dirty="0"/>
              <a:t>54% decrease in time-to-answer</a:t>
            </a:r>
            <a:r>
              <a:rPr lang="en-US" dirty="0"/>
              <a:t>, enabling improved user confidence, and streamlined multi-channel publishing.</a:t>
            </a:r>
          </a:p>
          <a:p>
            <a:endParaRPr lang="en-US" dirty="0"/>
          </a:p>
          <a:p>
            <a:r>
              <a:rPr lang="en-US" dirty="0"/>
              <a:t>📌 </a:t>
            </a:r>
            <a:r>
              <a:rPr lang="en-US" b="1" dirty="0"/>
              <a:t>Gulfstream </a:t>
            </a:r>
            <a:r>
              <a:rPr lang="en-US" dirty="0"/>
              <a:t>– </a:t>
            </a:r>
            <a:r>
              <a:rPr lang="en-US" b="1" dirty="0"/>
              <a:t>Optimizing Publishing Workflows to Save Time &amp; Money </a:t>
            </a:r>
          </a:p>
          <a:p>
            <a:r>
              <a:rPr lang="en-US" dirty="0"/>
              <a:t>Optimized publishing workflows reducing manual effort, enhancing consistency, increasing efficiency, and </a:t>
            </a:r>
            <a:r>
              <a:rPr lang="en-US" b="1" dirty="0"/>
              <a:t>cutting costs while accelerating content delivery.</a:t>
            </a:r>
          </a:p>
          <a:p>
            <a:endParaRPr lang="en-US" dirty="0"/>
          </a:p>
          <a:p>
            <a:r>
              <a:rPr lang="en-US" b="1" dirty="0"/>
              <a:t>Structured content isn’t just about organizing information—it’s about transforming how enterprises work.</a:t>
            </a:r>
            <a:r>
              <a:rPr lang="en-US" dirty="0"/>
              <a:t> </a:t>
            </a:r>
          </a:p>
          <a:p>
            <a:endParaRPr lang="en-US" dirty="0"/>
          </a:p>
          <a:p>
            <a:r>
              <a:rPr lang="en-US" dirty="0"/>
              <a:t>Let’s </a:t>
            </a:r>
            <a:r>
              <a:rPr lang="en-US" dirty="0" err="1"/>
              <a:t>goooo</a:t>
            </a:r>
            <a:r>
              <a:rPr lang="en-US" dirty="0"/>
              <a:t>!!</a:t>
            </a:r>
          </a:p>
        </p:txBody>
      </p:sp>
    </p:spTree>
    <p:extLst>
      <p:ext uri="{BB962C8B-B14F-4D97-AF65-F5344CB8AC3E}">
        <p14:creationId xmlns:p14="http://schemas.microsoft.com/office/powerpoint/2010/main" val="4012040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4713B1-B663-F852-92F4-92A8D53FEDBA}"/>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3DCD41B4-1DF4-6AE2-81FA-0B0BECBAD9D0}"/>
              </a:ext>
            </a:extLst>
          </p:cNvPr>
          <p:cNvSpPr txBox="1"/>
          <p:nvPr/>
        </p:nvSpPr>
        <p:spPr>
          <a:xfrm>
            <a:off x="2049505" y="2703385"/>
            <a:ext cx="9875796" cy="1200329"/>
          </a:xfrm>
          <a:prstGeom prst="rect">
            <a:avLst/>
          </a:prstGeom>
          <a:noFill/>
        </p:spPr>
        <p:txBody>
          <a:bodyPr wrap="square">
            <a:spAutoFit/>
          </a:bodyPr>
          <a:lstStyle/>
          <a:p>
            <a:r>
              <a:rPr lang="en-US" sz="3600" b="1" dirty="0">
                <a:latin typeface="Poppins" panose="00000500000000000000" pitchFamily="2" charset="0"/>
                <a:cs typeface="Poppins" panose="00000500000000000000" pitchFamily="2" charset="0"/>
              </a:rPr>
              <a:t>The Problem: </a:t>
            </a:r>
          </a:p>
          <a:p>
            <a:r>
              <a:rPr lang="en-US" sz="3600" b="1" dirty="0">
                <a:latin typeface="Poppins" panose="00000500000000000000" pitchFamily="2" charset="0"/>
                <a:cs typeface="Poppins" panose="00000500000000000000" pitchFamily="2" charset="0"/>
              </a:rPr>
              <a:t>Traditional Content is in Crisis </a:t>
            </a:r>
          </a:p>
        </p:txBody>
      </p:sp>
    </p:spTree>
    <p:extLst>
      <p:ext uri="{BB962C8B-B14F-4D97-AF65-F5344CB8AC3E}">
        <p14:creationId xmlns:p14="http://schemas.microsoft.com/office/powerpoint/2010/main" val="1909983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AA0BAFC-0493-4300-ECBE-C73463AE2A68}"/>
              </a:ext>
            </a:extLst>
          </p:cNvPr>
          <p:cNvSpPr txBox="1"/>
          <p:nvPr/>
        </p:nvSpPr>
        <p:spPr>
          <a:xfrm>
            <a:off x="2298700" y="2380734"/>
            <a:ext cx="7315200" cy="1077218"/>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ROI &amp; Business Impact – Why This Investment Pays for Itself</a:t>
            </a:r>
            <a:endParaRPr lang="en-CA" sz="3200" b="1" dirty="0">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6061615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04A8764-0F13-06F0-D868-A4964BB90E6C}"/>
              </a:ext>
            </a:extLst>
          </p:cNvPr>
          <p:cNvSpPr txBox="1"/>
          <p:nvPr/>
        </p:nvSpPr>
        <p:spPr>
          <a:xfrm>
            <a:off x="1680520" y="688532"/>
            <a:ext cx="9502346" cy="6555641"/>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Business Impact &amp; ROI – The Numbers That Matter</a:t>
            </a:r>
          </a:p>
          <a:p>
            <a:br>
              <a:rPr lang="en-US" sz="3200" b="1" dirty="0">
                <a:latin typeface="Poppins" panose="00000500000000000000" pitchFamily="2" charset="0"/>
                <a:cs typeface="Poppins" panose="00000500000000000000" pitchFamily="2" charset="0"/>
              </a:rPr>
            </a:br>
            <a:r>
              <a:rPr lang="en-US" dirty="0"/>
              <a:t>🚀 </a:t>
            </a:r>
            <a:r>
              <a:rPr lang="en-US" b="1" dirty="0"/>
              <a:t>Better Content. Bigger Results. Faster Growth.</a:t>
            </a:r>
            <a:endParaRPr lang="en-US" dirty="0"/>
          </a:p>
          <a:p>
            <a:endParaRPr lang="en-US" dirty="0"/>
          </a:p>
          <a:p>
            <a:r>
              <a:rPr lang="en-US" dirty="0"/>
              <a:t>📈 </a:t>
            </a:r>
            <a:r>
              <a:rPr lang="en-US" b="1" dirty="0"/>
              <a:t>30% Faster Content Creation</a:t>
            </a:r>
            <a:br>
              <a:rPr lang="en-US" dirty="0"/>
            </a:br>
            <a:r>
              <a:rPr lang="en-US" dirty="0"/>
              <a:t>Speed up time-to-market with structured, reusable content.</a:t>
            </a:r>
          </a:p>
          <a:p>
            <a:endParaRPr lang="en-US" dirty="0"/>
          </a:p>
          <a:p>
            <a:r>
              <a:rPr lang="en-US" dirty="0"/>
              <a:t>💰 </a:t>
            </a:r>
            <a:r>
              <a:rPr lang="en-US" b="1" dirty="0"/>
              <a:t>20% Cost Reduction</a:t>
            </a:r>
            <a:br>
              <a:rPr lang="en-US" dirty="0"/>
            </a:br>
            <a:r>
              <a:rPr lang="en-US" dirty="0"/>
              <a:t>Cut content management costs with automation and smarter workflows.</a:t>
            </a:r>
          </a:p>
          <a:p>
            <a:endParaRPr lang="en-US" dirty="0"/>
          </a:p>
          <a:p>
            <a:r>
              <a:rPr lang="en-US" dirty="0"/>
              <a:t>✔️ </a:t>
            </a:r>
            <a:r>
              <a:rPr lang="en-US" b="1" dirty="0"/>
              <a:t>Stronger Compliance &amp; Governance</a:t>
            </a:r>
            <a:br>
              <a:rPr lang="en-US" dirty="0"/>
            </a:br>
            <a:r>
              <a:rPr lang="en-US" dirty="0"/>
              <a:t>Eliminate risk with structured content that’s audit-ready and regulation-proof.</a:t>
            </a:r>
          </a:p>
          <a:p>
            <a:endParaRPr lang="en-US" dirty="0"/>
          </a:p>
          <a:p>
            <a:r>
              <a:rPr lang="en-US" dirty="0"/>
              <a:t>🤖 </a:t>
            </a:r>
            <a:r>
              <a:rPr lang="en-US" b="1" dirty="0"/>
              <a:t>AI-Ready &amp; Automation-Powered</a:t>
            </a:r>
            <a:br>
              <a:rPr lang="en-US" dirty="0"/>
            </a:br>
            <a:r>
              <a:rPr lang="en-US" dirty="0"/>
              <a:t>Fuel chatbots, intelligent search, and dynamic personalization with metadata-rich content.</a:t>
            </a:r>
          </a:p>
          <a:p>
            <a:endParaRPr lang="en-US" dirty="0"/>
          </a:p>
          <a:p>
            <a:r>
              <a:rPr lang="en-US" dirty="0"/>
              <a:t>🔍 </a:t>
            </a:r>
            <a:r>
              <a:rPr lang="en-US" b="1" dirty="0"/>
              <a:t>54% Faster Search &amp; Retrieval</a:t>
            </a:r>
            <a:br>
              <a:rPr lang="en-US" dirty="0"/>
            </a:br>
            <a:r>
              <a:rPr lang="en-US" dirty="0"/>
              <a:t>Find the right content, instantly—</a:t>
            </a:r>
            <a:r>
              <a:rPr lang="en-US" b="1" dirty="0"/>
              <a:t>no more digging through outdated, unstructured docs.</a:t>
            </a:r>
            <a:endParaRPr lang="en-US" dirty="0"/>
          </a:p>
          <a:p>
            <a:endParaRPr lang="en-US" dirty="0"/>
          </a:p>
          <a:p>
            <a:r>
              <a:rPr lang="en-US" dirty="0"/>
              <a:t>🔥 </a:t>
            </a:r>
            <a:r>
              <a:rPr lang="en-US" b="1" dirty="0"/>
              <a:t>Content is an asset—when it’s structured right.</a:t>
            </a:r>
            <a:r>
              <a:rPr lang="en-US" dirty="0"/>
              <a:t> Let’s turn yours into a competitive advantage.</a:t>
            </a:r>
          </a:p>
        </p:txBody>
      </p:sp>
    </p:spTree>
    <p:extLst>
      <p:ext uri="{BB962C8B-B14F-4D97-AF65-F5344CB8AC3E}">
        <p14:creationId xmlns:p14="http://schemas.microsoft.com/office/powerpoint/2010/main" val="608247414"/>
      </p:ext>
    </p:extLst>
  </p:cSld>
  <p:clrMapOvr>
    <a:masterClrMapping/>
  </p:clrMapOvr>
  <p:extLst>
    <p:ext uri="{6950BFC3-D8DA-4A85-94F7-54DA5524770B}">
      <p188:commentRel xmlns:p188="http://schemas.microsoft.com/office/powerpoint/2018/8/main" r:id="rId2"/>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43C7CC0-0D14-C1D4-9D77-65B186D96F0F}"/>
              </a:ext>
            </a:extLst>
          </p:cNvPr>
          <p:cNvSpPr txBox="1"/>
          <p:nvPr/>
        </p:nvSpPr>
        <p:spPr>
          <a:xfrm>
            <a:off x="1828800" y="1809234"/>
            <a:ext cx="7315200" cy="584775"/>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Why Choose Us Over Others?</a:t>
            </a:r>
            <a:endParaRPr lang="en-CA" sz="3200" b="1" dirty="0">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28546148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E4023C3-2CD9-85BF-7ADD-A0EE816D7DB4}"/>
              </a:ext>
            </a:extLst>
          </p:cNvPr>
          <p:cNvSpPr txBox="1"/>
          <p:nvPr/>
        </p:nvSpPr>
        <p:spPr>
          <a:xfrm>
            <a:off x="1641044" y="1083201"/>
            <a:ext cx="10639856" cy="5786199"/>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Why Precision Content? A Vision for Your Content’s Future</a:t>
            </a:r>
          </a:p>
          <a:p>
            <a:endParaRPr lang="en-US" dirty="0"/>
          </a:p>
          <a:p>
            <a:r>
              <a:rPr lang="en-US" dirty="0"/>
              <a:t>Choosing the right implementation partner makes all the difference. Precision Content goes beyond deployment—we ensure your AEM Guides investment delivers real impact, long-term scalability, and future-proofed content operations.</a:t>
            </a:r>
          </a:p>
          <a:p>
            <a:endParaRPr lang="en-US" b="1" dirty="0"/>
          </a:p>
          <a:p>
            <a:r>
              <a:rPr lang="en-US" b="1" dirty="0"/>
              <a:t>What Sets Us Apart?</a:t>
            </a:r>
          </a:p>
          <a:p>
            <a:endParaRPr lang="en-US" b="1" dirty="0"/>
          </a:p>
          <a:p>
            <a:pPr marL="285750" indent="-285750">
              <a:buFont typeface="Arial" panose="020B0604020202020204" pitchFamily="34" charset="0"/>
              <a:buChar char="•"/>
            </a:pPr>
            <a:r>
              <a:rPr lang="en-US" b="1" dirty="0"/>
              <a:t>Deep Adobe Expertise</a:t>
            </a:r>
            <a:r>
              <a:rPr lang="en-US" dirty="0"/>
              <a:t> – As an Adobe Solutions Partner, we specialize in AEM Guides implementation, optimization, and automation.</a:t>
            </a:r>
          </a:p>
          <a:p>
            <a:pPr marL="285750" indent="-285750">
              <a:buFont typeface="Arial" panose="020B0604020202020204" pitchFamily="34" charset="0"/>
              <a:buChar char="•"/>
            </a:pPr>
            <a:r>
              <a:rPr lang="en-US" b="1" dirty="0"/>
              <a:t>Proven Process</a:t>
            </a:r>
            <a:r>
              <a:rPr lang="en-US" dirty="0"/>
              <a:t> – Our structured, repeatable methodology ensures a seamless transition to structured content.</a:t>
            </a:r>
          </a:p>
          <a:p>
            <a:pPr marL="285750" indent="-285750">
              <a:buFont typeface="Arial" panose="020B0604020202020204" pitchFamily="34" charset="0"/>
              <a:buChar char="•"/>
            </a:pPr>
            <a:r>
              <a:rPr lang="en-US" b="1" dirty="0"/>
              <a:t>AI-Ready Approach</a:t>
            </a:r>
            <a:r>
              <a:rPr lang="en-US" dirty="0"/>
              <a:t> – We prepare your content for automation, personalization, and intelligent delivery.</a:t>
            </a:r>
          </a:p>
          <a:p>
            <a:pPr marL="285750" indent="-285750">
              <a:buFont typeface="Arial" panose="020B0604020202020204" pitchFamily="34" charset="0"/>
              <a:buChar char="•"/>
            </a:pPr>
            <a:r>
              <a:rPr lang="en-US" b="1" dirty="0"/>
              <a:t>Client Success Focus</a:t>
            </a:r>
            <a:r>
              <a:rPr lang="en-US" dirty="0"/>
              <a:t> – We don’t just implement—we drive measurable ROI, governance, and long-term content efficiency.</a:t>
            </a:r>
          </a:p>
          <a:p>
            <a:endParaRPr lang="en-US" dirty="0"/>
          </a:p>
          <a:p>
            <a:r>
              <a:rPr lang="en-US" dirty="0"/>
              <a:t>Other providers set up your system. </a:t>
            </a:r>
            <a:r>
              <a:rPr lang="en-US" b="1" dirty="0"/>
              <a:t>We make sure it works—at scale, for the long haul, and with the intelligence to power the future.</a:t>
            </a:r>
            <a:endParaRPr lang="en-US" dirty="0"/>
          </a:p>
        </p:txBody>
      </p:sp>
    </p:spTree>
    <p:extLst>
      <p:ext uri="{BB962C8B-B14F-4D97-AF65-F5344CB8AC3E}">
        <p14:creationId xmlns:p14="http://schemas.microsoft.com/office/powerpoint/2010/main" val="10153692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2434E54-5F2B-D7E3-2DA9-452552C8108B}"/>
              </a:ext>
            </a:extLst>
          </p:cNvPr>
          <p:cNvSpPr txBox="1"/>
          <p:nvPr/>
        </p:nvSpPr>
        <p:spPr>
          <a:xfrm>
            <a:off x="1752600" y="1961634"/>
            <a:ext cx="7315200" cy="584775"/>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The Future of Content Starts Now</a:t>
            </a:r>
            <a:endParaRPr lang="en-CA" sz="3200" b="1" dirty="0">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12879691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79F34A3-822D-2A4D-D7B7-DF283E740C06}"/>
              </a:ext>
            </a:extLst>
          </p:cNvPr>
          <p:cNvSpPr txBox="1"/>
          <p:nvPr/>
        </p:nvSpPr>
        <p:spPr>
          <a:xfrm>
            <a:off x="1916326" y="1585948"/>
            <a:ext cx="10618573" cy="3293209"/>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Next Steps – Unlock the Full Power of AEM Guides </a:t>
            </a:r>
          </a:p>
          <a:p>
            <a:endParaRPr lang="en-US" sz="3200" b="1" dirty="0">
              <a:latin typeface="Poppins" panose="00000500000000000000" pitchFamily="2" charset="0"/>
              <a:cs typeface="Poppins" panose="00000500000000000000" pitchFamily="2" charset="0"/>
            </a:endParaRPr>
          </a:p>
          <a:p>
            <a:r>
              <a:rPr lang="en-US" b="1" dirty="0"/>
              <a:t>AEM Guides is the key to scalable, AI-powered content – We’ll get you there! </a:t>
            </a:r>
            <a:endParaRPr lang="en-US" dirty="0"/>
          </a:p>
          <a:p>
            <a:endParaRPr lang="en-US" dirty="0"/>
          </a:p>
          <a:p>
            <a:r>
              <a:rPr lang="en-US" dirty="0"/>
              <a:t>🔥 </a:t>
            </a:r>
            <a:r>
              <a:rPr lang="en-US" b="1" dirty="0"/>
              <a:t>Ready to maximize your AEM Guides investment? Let’s make it happen.</a:t>
            </a:r>
            <a:endParaRPr lang="en-US" dirty="0"/>
          </a:p>
          <a:p>
            <a:endParaRPr lang="en-US" dirty="0"/>
          </a:p>
          <a:p>
            <a:r>
              <a:rPr lang="en-US" dirty="0"/>
              <a:t>📅 </a:t>
            </a:r>
            <a:r>
              <a:rPr lang="en-US" b="1" dirty="0"/>
              <a:t>Book a Consultation</a:t>
            </a:r>
            <a:r>
              <a:rPr lang="en-US" dirty="0"/>
              <a:t> – [Insert Meeting Link]</a:t>
            </a:r>
            <a:br>
              <a:rPr lang="en-US" dirty="0"/>
            </a:br>
            <a:r>
              <a:rPr lang="en-US" dirty="0"/>
              <a:t>📧 </a:t>
            </a:r>
            <a:r>
              <a:rPr lang="en-US" b="1" dirty="0"/>
              <a:t>Get in Touch</a:t>
            </a:r>
            <a:r>
              <a:rPr lang="en-US" dirty="0"/>
              <a:t> – [Insert Contact Information]</a:t>
            </a:r>
          </a:p>
          <a:p>
            <a:endParaRPr lang="en-US" b="1" dirty="0"/>
          </a:p>
          <a:p>
            <a:r>
              <a:rPr lang="en-US" b="1" dirty="0"/>
              <a:t>AEM Guides isn’t just a system—it’s a strategy. Let’s build yours.</a:t>
            </a:r>
            <a:endParaRPr lang="en-US" dirty="0"/>
          </a:p>
        </p:txBody>
      </p:sp>
    </p:spTree>
    <p:extLst>
      <p:ext uri="{BB962C8B-B14F-4D97-AF65-F5344CB8AC3E}">
        <p14:creationId xmlns:p14="http://schemas.microsoft.com/office/powerpoint/2010/main" val="36038365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84025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50881C-6F82-F730-F9FD-51756FE3666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8D789E-4608-BAF5-4440-759B76D50A10}"/>
              </a:ext>
            </a:extLst>
          </p:cNvPr>
          <p:cNvSpPr>
            <a:spLocks noGrp="1"/>
          </p:cNvSpPr>
          <p:nvPr>
            <p:ph type="title"/>
          </p:nvPr>
        </p:nvSpPr>
        <p:spPr/>
        <p:txBody>
          <a:bodyPr/>
          <a:lstStyle/>
          <a:p>
            <a:r>
              <a:rPr lang="en-US" sz="16600" b="1" dirty="0"/>
              <a:t>DRAFT END 1</a:t>
            </a:r>
            <a:endParaRPr lang="en-CA" sz="16600" b="1" dirty="0"/>
          </a:p>
        </p:txBody>
      </p:sp>
      <p:sp>
        <p:nvSpPr>
          <p:cNvPr id="3" name="Content Placeholder 2">
            <a:extLst>
              <a:ext uri="{FF2B5EF4-FFF2-40B4-BE49-F238E27FC236}">
                <a16:creationId xmlns:a16="http://schemas.microsoft.com/office/drawing/2014/main" id="{8571D14B-5446-638E-CAD9-5603AA822E38}"/>
              </a:ext>
            </a:extLst>
          </p:cNvPr>
          <p:cNvSpPr>
            <a:spLocks noGrp="1"/>
          </p:cNvSpPr>
          <p:nvPr>
            <p:ph idx="1"/>
          </p:nvPr>
        </p:nvSpPr>
        <p:spPr>
          <a:xfrm>
            <a:off x="731520" y="3261547"/>
            <a:ext cx="13167360" cy="5991149"/>
          </a:xfrm>
        </p:spPr>
        <p:txBody>
          <a:bodyPr/>
          <a:lstStyle/>
          <a:p>
            <a:pPr marL="0" indent="0" algn="ctr">
              <a:buNone/>
            </a:pPr>
            <a:r>
              <a:rPr lang="en-US" b="1" dirty="0"/>
              <a:t>ALL SLIDE FROM HERE ARE IDEATION AND DESIGN ELEMENTS LIKE ICONS </a:t>
            </a:r>
            <a:r>
              <a:rPr lang="en-US" b="1" dirty="0" err="1"/>
              <a:t>ETC</a:t>
            </a:r>
            <a:r>
              <a:rPr lang="en-US" b="1" dirty="0"/>
              <a:t> </a:t>
            </a:r>
            <a:endParaRPr lang="en-CA" b="1" dirty="0"/>
          </a:p>
        </p:txBody>
      </p:sp>
    </p:spTree>
    <p:extLst>
      <p:ext uri="{BB962C8B-B14F-4D97-AF65-F5344CB8AC3E}">
        <p14:creationId xmlns:p14="http://schemas.microsoft.com/office/powerpoint/2010/main" val="1795343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83B70-926E-F46F-5046-907CBFEFD013}"/>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A5CE539-26AC-6F5E-4A9C-3D566F87D378}"/>
              </a:ext>
            </a:extLst>
          </p:cNvPr>
          <p:cNvSpPr txBox="1"/>
          <p:nvPr/>
        </p:nvSpPr>
        <p:spPr>
          <a:xfrm>
            <a:off x="1770105" y="1498699"/>
            <a:ext cx="9996616" cy="5232202"/>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The Challenge – Why the Old Way Won’t Get You There</a:t>
            </a:r>
          </a:p>
          <a:p>
            <a:endParaRPr lang="en-US" b="1" dirty="0"/>
          </a:p>
          <a:p>
            <a:r>
              <a:rPr lang="en-US" dirty="0"/>
              <a:t>Traditional content management </a:t>
            </a:r>
            <a:r>
              <a:rPr lang="en-US" b="1" dirty="0"/>
              <a:t>no longer works.</a:t>
            </a:r>
            <a:r>
              <a:rPr lang="en-US" dirty="0"/>
              <a:t> Static, unstructured content traps information in silos, stifles innovation, and blocks scalability. AI, automation, and personalization demand structured, intelligent content—now.</a:t>
            </a:r>
          </a:p>
          <a:p>
            <a:endParaRPr lang="en-US" dirty="0"/>
          </a:p>
          <a:p>
            <a:r>
              <a:rPr lang="en-US" dirty="0"/>
              <a:t>🚨 </a:t>
            </a:r>
            <a:r>
              <a:rPr lang="en-US" b="1" dirty="0"/>
              <a:t>Why the Old Way is Failing:</a:t>
            </a:r>
            <a:br>
              <a:rPr lang="en-US" dirty="0"/>
            </a:br>
            <a:endParaRPr lang="en-US" dirty="0"/>
          </a:p>
          <a:p>
            <a:r>
              <a:rPr lang="en-US" dirty="0"/>
              <a:t>✅ </a:t>
            </a:r>
            <a:r>
              <a:rPr lang="en-US" b="1" dirty="0"/>
              <a:t>Content inconsistency</a:t>
            </a:r>
            <a:r>
              <a:rPr lang="en-US" dirty="0"/>
              <a:t> – Unstructured, unpredictable, formatting-dependent authoring</a:t>
            </a:r>
          </a:p>
          <a:p>
            <a:r>
              <a:rPr lang="en-US" dirty="0"/>
              <a:t>✅ </a:t>
            </a:r>
            <a:r>
              <a:rPr lang="en-US" b="1" dirty="0"/>
              <a:t>Compliance challenges </a:t>
            </a:r>
            <a:r>
              <a:rPr lang="en-US" dirty="0"/>
              <a:t>– No audit trail, high exposure</a:t>
            </a:r>
          </a:p>
          <a:p>
            <a:r>
              <a:rPr lang="en-US" dirty="0"/>
              <a:t>✅ </a:t>
            </a:r>
            <a:r>
              <a:rPr lang="en-US" b="1" dirty="0"/>
              <a:t>Limited content reuse </a:t>
            </a:r>
            <a:r>
              <a:rPr lang="en-US" dirty="0"/>
              <a:t>– Hard to repurpose, redundant wasted effort</a:t>
            </a:r>
          </a:p>
          <a:p>
            <a:r>
              <a:rPr lang="en-US" dirty="0"/>
              <a:t>✅ </a:t>
            </a:r>
            <a:r>
              <a:rPr lang="en-US" b="1" dirty="0"/>
              <a:t>High translation costs </a:t>
            </a:r>
            <a:r>
              <a:rPr lang="en-US" dirty="0"/>
              <a:t>– Inefficient processes, high expenses</a:t>
            </a:r>
          </a:p>
          <a:p>
            <a:r>
              <a:rPr lang="en-US" dirty="0"/>
              <a:t>✅ </a:t>
            </a:r>
            <a:r>
              <a:rPr lang="en-US" b="1" dirty="0"/>
              <a:t>Manual publishing workflow</a:t>
            </a:r>
            <a:r>
              <a:rPr lang="en-US" dirty="0"/>
              <a:t> – Slow, inefficient, resource intensive</a:t>
            </a:r>
          </a:p>
          <a:p>
            <a:r>
              <a:rPr lang="en-US" dirty="0"/>
              <a:t>✅ </a:t>
            </a:r>
            <a:r>
              <a:rPr lang="en-US" b="1" dirty="0"/>
              <a:t>Poor searchability </a:t>
            </a:r>
            <a:r>
              <a:rPr lang="en-US" dirty="0"/>
              <a:t>– Wasted time, frustrated users</a:t>
            </a:r>
          </a:p>
          <a:p>
            <a:r>
              <a:rPr lang="en-US" dirty="0"/>
              <a:t>✅ </a:t>
            </a:r>
            <a:r>
              <a:rPr lang="en-US" b="1" dirty="0"/>
              <a:t>Lack of AI readiness </a:t>
            </a:r>
            <a:r>
              <a:rPr lang="en-US" dirty="0"/>
              <a:t>– Unable to power automation or chatbots</a:t>
            </a:r>
          </a:p>
          <a:p>
            <a:endParaRPr lang="en-US" b="1" dirty="0"/>
          </a:p>
        </p:txBody>
      </p:sp>
    </p:spTree>
    <p:extLst>
      <p:ext uri="{BB962C8B-B14F-4D97-AF65-F5344CB8AC3E}">
        <p14:creationId xmlns:p14="http://schemas.microsoft.com/office/powerpoint/2010/main" val="4194821487"/>
      </p:ext>
    </p:extLst>
  </p:cSld>
  <p:clrMapOvr>
    <a:masterClrMapping/>
  </p:clrMapOvr>
  <p:extLst>
    <p:ext uri="{6950BFC3-D8DA-4A85-94F7-54DA5524770B}">
      <p188:commentRel xmlns:p188="http://schemas.microsoft.com/office/powerpoint/2018/8/main" r:id="rId2"/>
    </p:ext>
  </p:extLs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7EA0861-B7CF-982C-9D6D-958CCC5E91F2}"/>
              </a:ext>
            </a:extLst>
          </p:cNvPr>
          <p:cNvSpPr txBox="1"/>
          <p:nvPr/>
        </p:nvSpPr>
        <p:spPr>
          <a:xfrm>
            <a:off x="2400300" y="1988235"/>
            <a:ext cx="7315200" cy="1569660"/>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Beyond DITA - The Unified Content Standard</a:t>
            </a:r>
          </a:p>
          <a:p>
            <a:r>
              <a:rPr lang="en-US" sz="3200" b="1" dirty="0">
                <a:latin typeface="Poppins" panose="00000500000000000000" pitchFamily="2" charset="0"/>
                <a:cs typeface="Poppins" panose="00000500000000000000" pitchFamily="2" charset="0"/>
              </a:rPr>
              <a:t>Clarity. Scalability. AI-Ready.</a:t>
            </a:r>
            <a:endParaRPr lang="en-US" sz="3200" dirty="0">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4188502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F9B7413-73C9-EA80-0BD1-98674F7D5E6D}"/>
              </a:ext>
            </a:extLst>
          </p:cNvPr>
          <p:cNvSpPr txBox="1"/>
          <p:nvPr/>
        </p:nvSpPr>
        <p:spPr>
          <a:xfrm>
            <a:off x="1820905" y="914499"/>
            <a:ext cx="9996616" cy="5847755"/>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The Old Way Won’t Get You There</a:t>
            </a:r>
          </a:p>
          <a:p>
            <a:endParaRPr lang="en-US" b="1" dirty="0"/>
          </a:p>
          <a:p>
            <a:r>
              <a:rPr lang="en-US" dirty="0"/>
              <a:t>📉 </a:t>
            </a:r>
            <a:r>
              <a:rPr lang="en-US" b="1" dirty="0"/>
              <a:t>The Content Crisis - </a:t>
            </a:r>
            <a:r>
              <a:rPr lang="en-US" dirty="0"/>
              <a:t>Traditional content management </a:t>
            </a:r>
            <a:r>
              <a:rPr lang="en-US" b="1" dirty="0"/>
              <a:t>no longer works.</a:t>
            </a:r>
            <a:r>
              <a:rPr lang="en-US" dirty="0"/>
              <a:t> Static, unstructured content traps information in silos, stifles innovation, and blocks scalability. </a:t>
            </a:r>
          </a:p>
          <a:p>
            <a:endParaRPr lang="en-US" dirty="0"/>
          </a:p>
          <a:p>
            <a:r>
              <a:rPr lang="en-US" dirty="0"/>
              <a:t>AI, automation, and personalization demand structured, intelligent content—now!</a:t>
            </a:r>
            <a:br>
              <a:rPr lang="en-US" dirty="0"/>
            </a:br>
            <a:endParaRPr lang="en-US" dirty="0"/>
          </a:p>
          <a:p>
            <a:r>
              <a:rPr lang="en-US" b="1" dirty="0"/>
              <a:t>Why the Old Way is Holding You Back?</a:t>
            </a:r>
          </a:p>
          <a:p>
            <a:endParaRPr lang="en-US" dirty="0"/>
          </a:p>
          <a:p>
            <a:r>
              <a:rPr lang="en-US" dirty="0"/>
              <a:t>❌ </a:t>
            </a:r>
            <a:r>
              <a:rPr lang="en-US" b="1" dirty="0"/>
              <a:t>Content inconsistency</a:t>
            </a:r>
            <a:r>
              <a:rPr lang="en-US" dirty="0"/>
              <a:t> – Unstructured, unpredictable, formatting-dependent authoring</a:t>
            </a:r>
          </a:p>
          <a:p>
            <a:r>
              <a:rPr lang="en-US" dirty="0"/>
              <a:t>❌ </a:t>
            </a:r>
            <a:r>
              <a:rPr lang="en-US" b="1" dirty="0"/>
              <a:t>Compliance challenges </a:t>
            </a:r>
            <a:r>
              <a:rPr lang="en-US" dirty="0"/>
              <a:t>– No audit trail, high exposure</a:t>
            </a:r>
          </a:p>
          <a:p>
            <a:r>
              <a:rPr lang="en-US" dirty="0"/>
              <a:t>❌ </a:t>
            </a:r>
            <a:r>
              <a:rPr lang="en-US" b="1" dirty="0"/>
              <a:t>Limited content reuse </a:t>
            </a:r>
            <a:r>
              <a:rPr lang="en-US" dirty="0"/>
              <a:t>– Hard to repurpose, redundant wasted effort</a:t>
            </a:r>
          </a:p>
          <a:p>
            <a:r>
              <a:rPr lang="en-US" dirty="0"/>
              <a:t>❌ </a:t>
            </a:r>
            <a:r>
              <a:rPr lang="en-US" b="1" dirty="0"/>
              <a:t>High translation costs </a:t>
            </a:r>
            <a:r>
              <a:rPr lang="en-US" dirty="0"/>
              <a:t>– Inefficient processes, high expenses</a:t>
            </a:r>
          </a:p>
          <a:p>
            <a:r>
              <a:rPr lang="en-US" dirty="0"/>
              <a:t>❌ </a:t>
            </a:r>
            <a:r>
              <a:rPr lang="en-US" b="1" dirty="0"/>
              <a:t>Manual publishing workflow</a:t>
            </a:r>
            <a:r>
              <a:rPr lang="en-US" dirty="0"/>
              <a:t> – Slow, inefficient, resource intensive</a:t>
            </a:r>
          </a:p>
          <a:p>
            <a:r>
              <a:rPr lang="en-US" dirty="0"/>
              <a:t>❌ </a:t>
            </a:r>
            <a:r>
              <a:rPr lang="en-US" b="1" dirty="0"/>
              <a:t>Poor searchability </a:t>
            </a:r>
            <a:r>
              <a:rPr lang="en-US" dirty="0"/>
              <a:t>– Wasted time, frustrated users</a:t>
            </a:r>
          </a:p>
          <a:p>
            <a:r>
              <a:rPr lang="en-US" dirty="0"/>
              <a:t>❌ </a:t>
            </a:r>
            <a:r>
              <a:rPr lang="en-US" b="1" dirty="0"/>
              <a:t>Lack of AI readiness </a:t>
            </a:r>
            <a:r>
              <a:rPr lang="en-US" dirty="0"/>
              <a:t>– Unable to power automation or chatbots</a:t>
            </a:r>
          </a:p>
          <a:p>
            <a:endParaRPr lang="en-US" dirty="0"/>
          </a:p>
          <a:p>
            <a:r>
              <a:rPr lang="en-US" dirty="0"/>
              <a:t>🚨 </a:t>
            </a:r>
            <a:r>
              <a:rPr lang="en-US" b="1" dirty="0"/>
              <a:t>The Cost of Inaction:</a:t>
            </a:r>
            <a:r>
              <a:rPr lang="en-US" dirty="0"/>
              <a:t> Organizations that fail to structure and optimize their content </a:t>
            </a:r>
            <a:r>
              <a:rPr lang="en-US" b="1" dirty="0"/>
              <a:t>fall behind, lose efficiency, and waste money</a:t>
            </a:r>
            <a:r>
              <a:rPr lang="en-US" dirty="0"/>
              <a:t> on outdated processes.</a:t>
            </a:r>
          </a:p>
          <a:p>
            <a:endParaRPr lang="en-US" b="1" dirty="0"/>
          </a:p>
        </p:txBody>
      </p:sp>
    </p:spTree>
    <p:extLst>
      <p:ext uri="{BB962C8B-B14F-4D97-AF65-F5344CB8AC3E}">
        <p14:creationId xmlns:p14="http://schemas.microsoft.com/office/powerpoint/2010/main" val="33525803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04CF7FB-C39B-EFDF-C08B-3DF51384E6B9}"/>
              </a:ext>
            </a:extLst>
          </p:cNvPr>
          <p:cNvSpPr txBox="1"/>
          <p:nvPr/>
        </p:nvSpPr>
        <p:spPr>
          <a:xfrm>
            <a:off x="1536700" y="1390977"/>
            <a:ext cx="10833100" cy="5509200"/>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Beyond DITA – The Industry’s First High-Performance Content Standard for AEM Guides</a:t>
            </a:r>
          </a:p>
          <a:p>
            <a:br>
              <a:rPr lang="en-US" dirty="0"/>
            </a:br>
            <a:r>
              <a:rPr lang="en-US" dirty="0"/>
              <a:t>DITA is great—but when it comes to delivering </a:t>
            </a:r>
            <a:r>
              <a:rPr lang="en-US" b="1" dirty="0"/>
              <a:t>truly high-performance content, it falls short.</a:t>
            </a:r>
            <a:endParaRPr lang="en-US" dirty="0"/>
          </a:p>
          <a:p>
            <a:endParaRPr lang="en-US" dirty="0"/>
          </a:p>
          <a:p>
            <a:r>
              <a:rPr lang="en-US" dirty="0"/>
              <a:t>Organizations still struggle with </a:t>
            </a:r>
            <a:r>
              <a:rPr lang="en-US" b="1" dirty="0"/>
              <a:t>findability, automation, and scalability</a:t>
            </a:r>
            <a:r>
              <a:rPr lang="en-US" dirty="0"/>
              <a:t> because traditional structured content alone </a:t>
            </a:r>
            <a:r>
              <a:rPr lang="en-US" b="1" dirty="0"/>
              <a:t>isn’t enough.</a:t>
            </a:r>
          </a:p>
          <a:p>
            <a:endParaRPr lang="en-US" dirty="0"/>
          </a:p>
          <a:p>
            <a:r>
              <a:rPr lang="en-US" dirty="0"/>
              <a:t>That’s why we created the </a:t>
            </a:r>
            <a:r>
              <a:rPr lang="en-US" b="1" dirty="0"/>
              <a:t>Precision Content Unified Content Standard</a:t>
            </a:r>
            <a:r>
              <a:rPr lang="en-US" dirty="0"/>
              <a:t>—</a:t>
            </a:r>
            <a:r>
              <a:rPr lang="en-US" b="1" dirty="0"/>
              <a:t>the only</a:t>
            </a:r>
            <a:r>
              <a:rPr lang="en-US" dirty="0"/>
              <a:t> framework designed to maximize the power of </a:t>
            </a:r>
            <a:r>
              <a:rPr lang="en-US" b="1" dirty="0"/>
              <a:t>AEM Guides</a:t>
            </a:r>
            <a:r>
              <a:rPr lang="en-US" dirty="0"/>
              <a:t> and deliver </a:t>
            </a:r>
            <a:r>
              <a:rPr lang="en-US" b="1" dirty="0"/>
              <a:t>AI-ready, high-performance content.</a:t>
            </a:r>
          </a:p>
          <a:p>
            <a:endParaRPr lang="en-US" dirty="0"/>
          </a:p>
          <a:p>
            <a:r>
              <a:rPr lang="en-US" dirty="0"/>
              <a:t>✔ </a:t>
            </a:r>
            <a:r>
              <a:rPr lang="en-US" b="1" dirty="0"/>
              <a:t>Intent-Based Writing Methodology</a:t>
            </a:r>
            <a:r>
              <a:rPr lang="en-US" dirty="0"/>
              <a:t> – Author training for clarity, usability, and efficiency at scale.</a:t>
            </a:r>
            <a:br>
              <a:rPr lang="en-US" dirty="0"/>
            </a:br>
            <a:r>
              <a:rPr lang="en-US" dirty="0"/>
              <a:t>✔ </a:t>
            </a:r>
            <a:r>
              <a:rPr lang="en-US" b="1" dirty="0"/>
              <a:t>Optimized for AEM Guides</a:t>
            </a:r>
            <a:r>
              <a:rPr lang="en-US" dirty="0"/>
              <a:t> – Structured for intelligent workflows, automation, and personalization.</a:t>
            </a:r>
            <a:br>
              <a:rPr lang="en-US" dirty="0"/>
            </a:br>
            <a:r>
              <a:rPr lang="en-US" dirty="0"/>
              <a:t>✔ </a:t>
            </a:r>
            <a:r>
              <a:rPr lang="en-US" b="1" dirty="0"/>
              <a:t>AI &amp; Machine-Ready</a:t>
            </a:r>
            <a:r>
              <a:rPr lang="en-US" dirty="0"/>
              <a:t> – Built for seamless search, retrieval, and smart content delivery.</a:t>
            </a:r>
            <a:br>
              <a:rPr lang="en-US" dirty="0"/>
            </a:br>
            <a:r>
              <a:rPr lang="en-US" dirty="0"/>
              <a:t>✔ </a:t>
            </a:r>
            <a:r>
              <a:rPr lang="en-US" b="1" dirty="0"/>
              <a:t>Scalable &amp; Future-Proof</a:t>
            </a:r>
            <a:r>
              <a:rPr lang="en-US" dirty="0"/>
              <a:t> – Eliminates inefficiencies, reduces costs, and ensures governance.</a:t>
            </a:r>
          </a:p>
          <a:p>
            <a:endParaRPr lang="en-US" dirty="0"/>
          </a:p>
          <a:p>
            <a:r>
              <a:rPr lang="en-US" dirty="0"/>
              <a:t>🔥 </a:t>
            </a:r>
            <a:r>
              <a:rPr lang="en-US" b="1" dirty="0"/>
              <a:t>This is how you get the most out of AEM Guides. This is the future of structured content.</a:t>
            </a:r>
            <a:endParaRPr lang="en-US" dirty="0"/>
          </a:p>
          <a:p>
            <a:endParaRPr lang="en-US" dirty="0"/>
          </a:p>
        </p:txBody>
      </p:sp>
    </p:spTree>
    <p:extLst>
      <p:ext uri="{BB962C8B-B14F-4D97-AF65-F5344CB8AC3E}">
        <p14:creationId xmlns:p14="http://schemas.microsoft.com/office/powerpoint/2010/main" val="26814253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C33ED2-78E1-C768-6F8E-D11AFE9C098C}"/>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CA838652-7E98-15F8-4D35-B6F8574721E2}"/>
              </a:ext>
            </a:extLst>
          </p:cNvPr>
          <p:cNvSpPr txBox="1"/>
          <p:nvPr/>
        </p:nvSpPr>
        <p:spPr>
          <a:xfrm>
            <a:off x="1542534" y="819651"/>
            <a:ext cx="11233665" cy="5786199"/>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Beyond DITA- The Industry’s First High-Performance Content Standard for AEM Guides</a:t>
            </a:r>
            <a:endParaRPr lang="en-US" b="1" dirty="0">
              <a:latin typeface="Poppins" panose="00000500000000000000" pitchFamily="2" charset="0"/>
              <a:cs typeface="Poppins" panose="00000500000000000000" pitchFamily="2" charset="0"/>
            </a:endParaRPr>
          </a:p>
          <a:p>
            <a:endParaRPr lang="en-US" b="1" dirty="0"/>
          </a:p>
          <a:p>
            <a:r>
              <a:rPr lang="en-US" dirty="0"/>
              <a:t>DITA is great—but when it comes to delivering </a:t>
            </a:r>
            <a:r>
              <a:rPr lang="en-US" b="1" dirty="0"/>
              <a:t>truly high-performance content, it falls short.</a:t>
            </a:r>
            <a:endParaRPr lang="en-US" dirty="0"/>
          </a:p>
          <a:p>
            <a:endParaRPr lang="en-US" dirty="0"/>
          </a:p>
          <a:p>
            <a:r>
              <a:rPr lang="en-US" dirty="0"/>
              <a:t>That’s why we created the </a:t>
            </a:r>
            <a:r>
              <a:rPr lang="en-US" b="1" dirty="0"/>
              <a:t>Precision Content Unified Content Standard</a:t>
            </a:r>
            <a:r>
              <a:rPr lang="en-US" dirty="0"/>
              <a:t>—</a:t>
            </a:r>
            <a:r>
              <a:rPr lang="en-US" b="1" dirty="0"/>
              <a:t>the only</a:t>
            </a:r>
            <a:r>
              <a:rPr lang="en-US" dirty="0"/>
              <a:t> framework designed to maximize the power of </a:t>
            </a:r>
            <a:r>
              <a:rPr lang="en-US" b="1" dirty="0"/>
              <a:t>AEM Guides</a:t>
            </a:r>
            <a:r>
              <a:rPr lang="en-US" dirty="0"/>
              <a:t> and deliver </a:t>
            </a:r>
            <a:r>
              <a:rPr lang="en-US" b="1" dirty="0"/>
              <a:t>AI-ready, high-performance content.</a:t>
            </a:r>
          </a:p>
          <a:p>
            <a:endParaRPr lang="en-US" dirty="0"/>
          </a:p>
          <a:p>
            <a:r>
              <a:rPr lang="en-US" dirty="0"/>
              <a:t>✔ </a:t>
            </a:r>
            <a:r>
              <a:rPr lang="en-US" b="1" dirty="0"/>
              <a:t>Easy to Read &amp; Understand</a:t>
            </a:r>
            <a:r>
              <a:rPr lang="en-US" dirty="0"/>
              <a:t> – Based on cognitive science, we break complex information into </a:t>
            </a:r>
            <a:r>
              <a:rPr lang="en-US" b="1" dirty="0"/>
              <a:t>modular, structured, reusable content</a:t>
            </a:r>
            <a:r>
              <a:rPr lang="en-US" dirty="0"/>
              <a:t> that meets readers at their moment of need.</a:t>
            </a:r>
            <a:br>
              <a:rPr lang="en-US" dirty="0"/>
            </a:br>
            <a:r>
              <a:rPr lang="en-US" dirty="0"/>
              <a:t>✔ </a:t>
            </a:r>
            <a:r>
              <a:rPr lang="en-US" b="1" dirty="0"/>
              <a:t>AI &amp; Machine-Ready</a:t>
            </a:r>
            <a:r>
              <a:rPr lang="en-US" dirty="0"/>
              <a:t> – Structured for automation, intelligent search, and seamless integration into digital ecosystems.</a:t>
            </a:r>
            <a:br>
              <a:rPr lang="en-US" dirty="0"/>
            </a:br>
            <a:r>
              <a:rPr lang="en-US" dirty="0"/>
              <a:t>✔ </a:t>
            </a:r>
            <a:r>
              <a:rPr lang="en-US" b="1" dirty="0"/>
              <a:t>Scalable &amp; Future-Proof</a:t>
            </a:r>
            <a:r>
              <a:rPr lang="en-US" dirty="0"/>
              <a:t> – A repeatable, governed framework that eliminates inefficiencies, reduces costs, and supports compliance.</a:t>
            </a:r>
            <a:br>
              <a:rPr lang="en-US" dirty="0"/>
            </a:br>
            <a:r>
              <a:rPr lang="en-US" dirty="0"/>
              <a:t>✔ </a:t>
            </a:r>
            <a:r>
              <a:rPr lang="en-US" b="1" dirty="0"/>
              <a:t>Built for People &amp; Systems</a:t>
            </a:r>
            <a:r>
              <a:rPr lang="en-US" dirty="0"/>
              <a:t> – Whether it’s customers, employees, or AI-driven chatbots, our framework ensures content is </a:t>
            </a:r>
            <a:r>
              <a:rPr lang="en-US" b="1" dirty="0"/>
              <a:t>usable, findable, and intelligent.</a:t>
            </a:r>
          </a:p>
          <a:p>
            <a:endParaRPr lang="en-US" dirty="0"/>
          </a:p>
          <a:p>
            <a:r>
              <a:rPr lang="en-US" dirty="0"/>
              <a:t>🔥 </a:t>
            </a:r>
            <a:r>
              <a:rPr lang="en-US" b="1" dirty="0"/>
              <a:t>Content that’s easier to read, easier to manage, and built for the future.</a:t>
            </a:r>
            <a:endParaRPr lang="en-US" dirty="0"/>
          </a:p>
          <a:p>
            <a:endParaRPr lang="en-US" dirty="0"/>
          </a:p>
        </p:txBody>
      </p:sp>
    </p:spTree>
    <p:extLst>
      <p:ext uri="{BB962C8B-B14F-4D97-AF65-F5344CB8AC3E}">
        <p14:creationId xmlns:p14="http://schemas.microsoft.com/office/powerpoint/2010/main" val="3682463695"/>
      </p:ext>
    </p:extLst>
  </p:cSld>
  <p:clrMapOvr>
    <a:masterClrMapping/>
  </p:clrMapOvr>
  <p:extLst>
    <p:ext uri="{6950BFC3-D8DA-4A85-94F7-54DA5524770B}">
      <p188:commentRel xmlns:p188="http://schemas.microsoft.com/office/powerpoint/2018/8/main" r:id="rId2"/>
    </p:ext>
  </p:extLs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2488531-DAF4-FC17-665E-DF1D2BAD7718}"/>
              </a:ext>
            </a:extLst>
          </p:cNvPr>
          <p:cNvSpPr txBox="1"/>
          <p:nvPr/>
        </p:nvSpPr>
        <p:spPr>
          <a:xfrm>
            <a:off x="1631435" y="1454651"/>
            <a:ext cx="10812162" cy="4678204"/>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Precision Content’s Unique Value Proposition – Turning Content into Data</a:t>
            </a:r>
          </a:p>
          <a:p>
            <a:endParaRPr lang="en-US" b="1" dirty="0"/>
          </a:p>
          <a:p>
            <a:r>
              <a:rPr lang="en-US" b="1" dirty="0"/>
              <a:t>Your Content Should Work for You—Not Hold You Back</a:t>
            </a:r>
            <a:endParaRPr lang="en-US" dirty="0"/>
          </a:p>
          <a:p>
            <a:endParaRPr lang="en-US" dirty="0"/>
          </a:p>
          <a:p>
            <a:r>
              <a:rPr lang="en-US" dirty="0"/>
              <a:t>We help enterprises transform static content into structured, AI-powered data, making it scalable, searchable, and automation-ready.</a:t>
            </a:r>
          </a:p>
          <a:p>
            <a:endParaRPr lang="en-US" dirty="0"/>
          </a:p>
          <a:p>
            <a:r>
              <a:rPr lang="en-US" dirty="0"/>
              <a:t>🔹 </a:t>
            </a:r>
            <a:r>
              <a:rPr lang="en-US" b="1" dirty="0"/>
              <a:t>AEM Guides Mastery</a:t>
            </a:r>
            <a:r>
              <a:rPr lang="en-US" dirty="0"/>
              <a:t> – Unlock the full power of Adobe’s CCMS for maximum ROI</a:t>
            </a:r>
          </a:p>
          <a:p>
            <a:r>
              <a:rPr lang="en-US" dirty="0"/>
              <a:t>🔹 </a:t>
            </a:r>
            <a:r>
              <a:rPr lang="en-US" b="1" dirty="0"/>
              <a:t>CCMS Implementation &amp; Migration</a:t>
            </a:r>
            <a:r>
              <a:rPr lang="en-US" dirty="0"/>
              <a:t> – Streamline content storage, retrieval, and publishing</a:t>
            </a:r>
            <a:br>
              <a:rPr lang="en-US" dirty="0"/>
            </a:br>
            <a:r>
              <a:rPr lang="en-US" dirty="0"/>
              <a:t>🔹 </a:t>
            </a:r>
            <a:r>
              <a:rPr lang="en-US" b="1" dirty="0"/>
              <a:t>Structured Authoring (DITA &amp; Beyond*)</a:t>
            </a:r>
            <a:r>
              <a:rPr lang="en-US" dirty="0"/>
              <a:t> – Standardize content for efficiency, reuse, and compliance</a:t>
            </a:r>
            <a:br>
              <a:rPr lang="en-US" dirty="0"/>
            </a:br>
            <a:r>
              <a:rPr lang="en-US" dirty="0"/>
              <a:t>🔹 </a:t>
            </a:r>
            <a:r>
              <a:rPr lang="en-US" b="1" dirty="0"/>
              <a:t>AI-Driven Content Transformation</a:t>
            </a:r>
            <a:r>
              <a:rPr lang="en-US" dirty="0"/>
              <a:t> – Make content adaptive, intelligent, and future-proof</a:t>
            </a:r>
            <a:br>
              <a:rPr lang="en-US" dirty="0"/>
            </a:br>
            <a:r>
              <a:rPr lang="en-US" dirty="0"/>
              <a:t>🔹 </a:t>
            </a:r>
            <a:r>
              <a:rPr lang="en-US" b="1" dirty="0"/>
              <a:t>Seamless Integration &amp; Automation</a:t>
            </a:r>
            <a:r>
              <a:rPr lang="en-US" dirty="0"/>
              <a:t> – Connect content across your entire digital ecosystem</a:t>
            </a:r>
            <a:br>
              <a:rPr lang="en-US" dirty="0"/>
            </a:br>
            <a:r>
              <a:rPr lang="en-US" dirty="0"/>
              <a:t>🔹 </a:t>
            </a:r>
            <a:r>
              <a:rPr lang="en-US" b="1" dirty="0"/>
              <a:t>Personalization at Scale</a:t>
            </a:r>
            <a:r>
              <a:rPr lang="en-US" dirty="0"/>
              <a:t> – Deliver the right content, to the right audience, at the right time</a:t>
            </a:r>
          </a:p>
          <a:p>
            <a:endParaRPr lang="en-US" dirty="0"/>
          </a:p>
        </p:txBody>
      </p:sp>
    </p:spTree>
    <p:extLst>
      <p:ext uri="{BB962C8B-B14F-4D97-AF65-F5344CB8AC3E}">
        <p14:creationId xmlns:p14="http://schemas.microsoft.com/office/powerpoint/2010/main" val="2640027149"/>
      </p:ext>
    </p:extLst>
  </p:cSld>
  <p:clrMapOvr>
    <a:masterClrMapping/>
  </p:clrMapOvr>
  <p:extLst>
    <p:ext uri="{6950BFC3-D8DA-4A85-94F7-54DA5524770B}">
      <p188:commentRel xmlns:p188="http://schemas.microsoft.com/office/powerpoint/2018/8/main" r:id="rId2"/>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6F833EE-6B71-3240-8FCF-BEB19BDA58CE}"/>
              </a:ext>
            </a:extLst>
          </p:cNvPr>
          <p:cNvSpPr txBox="1"/>
          <p:nvPr/>
        </p:nvSpPr>
        <p:spPr>
          <a:xfrm>
            <a:off x="1787856" y="1397717"/>
            <a:ext cx="10454185" cy="5078313"/>
          </a:xfrm>
          <a:prstGeom prst="rect">
            <a:avLst/>
          </a:prstGeom>
          <a:noFill/>
        </p:spPr>
        <p:txBody>
          <a:bodyPr wrap="square">
            <a:spAutoFit/>
          </a:bodyPr>
          <a:lstStyle/>
          <a:p>
            <a:r>
              <a:rPr lang="en-US" b="1" dirty="0"/>
              <a:t>The Cost of Outdated, Unstructured Content</a:t>
            </a:r>
          </a:p>
          <a:p>
            <a:r>
              <a:rPr lang="en-US" dirty="0"/>
              <a:t>Traditional content management no longer works. </a:t>
            </a:r>
            <a:r>
              <a:rPr lang="en-US" b="1" dirty="0"/>
              <a:t>AI, automation, and personalization demand structured, intelligent content—now!</a:t>
            </a:r>
            <a:r>
              <a:rPr lang="en-US" dirty="0"/>
              <a:t> But without a modern content strategy, organizations face </a:t>
            </a:r>
            <a:r>
              <a:rPr lang="en-US" b="1" dirty="0"/>
              <a:t>rising costs, compliance risks, and operational inefficiencies</a:t>
            </a:r>
            <a:r>
              <a:rPr lang="en-US" dirty="0"/>
              <a:t> that hold them back.</a:t>
            </a:r>
          </a:p>
          <a:p>
            <a:r>
              <a:rPr lang="en-US" dirty="0"/>
              <a:t>Every delay, manual process, and inconsistency adds friction, </a:t>
            </a:r>
            <a:r>
              <a:rPr lang="en-US" b="1" dirty="0"/>
              <a:t>driving up costs and slowing your business down</a:t>
            </a:r>
            <a:r>
              <a:rPr lang="en-US" dirty="0"/>
              <a:t>. If your content isn’t structured and optimized, you’re losing time, money, and competitive advantage.</a:t>
            </a:r>
          </a:p>
          <a:p>
            <a:r>
              <a:rPr lang="en-US" dirty="0"/>
              <a:t>Here’s what it’s costing you:</a:t>
            </a:r>
          </a:p>
          <a:p>
            <a:r>
              <a:rPr lang="en-US" dirty="0"/>
              <a:t>❌ </a:t>
            </a:r>
            <a:r>
              <a:rPr lang="en-US" b="1" dirty="0"/>
              <a:t>Delayed go-to-market, missed revenue opportunities – Slow content updates</a:t>
            </a:r>
            <a:br>
              <a:rPr lang="en-US" dirty="0"/>
            </a:br>
            <a:r>
              <a:rPr lang="en-US" dirty="0"/>
              <a:t>❌ </a:t>
            </a:r>
            <a:r>
              <a:rPr lang="en-US" b="1" dirty="0"/>
              <a:t>Millions lost in wasted resources – Inefficient workflows</a:t>
            </a:r>
            <a:br>
              <a:rPr lang="en-US" dirty="0"/>
            </a:br>
            <a:r>
              <a:rPr lang="en-US" dirty="0"/>
              <a:t>❌ </a:t>
            </a:r>
            <a:r>
              <a:rPr lang="en-US" b="1" dirty="0"/>
              <a:t>Regulatory exposure, potential fines – Compliance risks with no audit trail</a:t>
            </a:r>
            <a:br>
              <a:rPr lang="en-US" dirty="0"/>
            </a:br>
            <a:r>
              <a:rPr lang="en-US" dirty="0"/>
              <a:t>❌ </a:t>
            </a:r>
            <a:r>
              <a:rPr lang="en-US" b="1" dirty="0"/>
              <a:t>Inconsistent quality, poor user experience – Unstructured, formatting-dependent authoring</a:t>
            </a:r>
            <a:br>
              <a:rPr lang="en-US" dirty="0"/>
            </a:br>
            <a:r>
              <a:rPr lang="en-US" dirty="0"/>
              <a:t>❌ </a:t>
            </a:r>
            <a:r>
              <a:rPr lang="en-US" b="1" dirty="0"/>
              <a:t>Increased costs, redundant effort – Limited content reuse</a:t>
            </a:r>
            <a:br>
              <a:rPr lang="en-US" dirty="0"/>
            </a:br>
            <a:r>
              <a:rPr lang="en-US" dirty="0"/>
              <a:t>❌ </a:t>
            </a:r>
            <a:r>
              <a:rPr lang="en-US" b="1" dirty="0"/>
              <a:t>Excessive expenses, inefficiency – High translation costs</a:t>
            </a:r>
            <a:br>
              <a:rPr lang="en-US" dirty="0"/>
            </a:br>
            <a:r>
              <a:rPr lang="en-US" dirty="0"/>
              <a:t>❌ </a:t>
            </a:r>
            <a:r>
              <a:rPr lang="en-US" b="1" dirty="0"/>
              <a:t>Slow, resource-intensive operations – Manual publishing workflow</a:t>
            </a:r>
            <a:br>
              <a:rPr lang="en-US" dirty="0"/>
            </a:br>
            <a:r>
              <a:rPr lang="en-US" dirty="0"/>
              <a:t>❌ </a:t>
            </a:r>
            <a:r>
              <a:rPr lang="en-US" b="1" dirty="0"/>
              <a:t>Wasted time, frustrated employees – Poor searchability</a:t>
            </a:r>
            <a:br>
              <a:rPr lang="en-US" dirty="0"/>
            </a:br>
            <a:r>
              <a:rPr lang="en-US" dirty="0"/>
              <a:t>❌ </a:t>
            </a:r>
            <a:r>
              <a:rPr lang="en-US" b="1" dirty="0"/>
              <a:t>Unable to power automation, chatbots, and future innovations – Lack of AI readiness</a:t>
            </a:r>
            <a:endParaRPr lang="en-US" dirty="0"/>
          </a:p>
          <a:p>
            <a:r>
              <a:rPr lang="en-US" b="1" dirty="0"/>
              <a:t>It's time to eliminate these roadblocks.</a:t>
            </a:r>
            <a:r>
              <a:rPr lang="en-US" dirty="0"/>
              <a:t> With the right content strategy, you can streamline operations, reduce risk, and </a:t>
            </a:r>
            <a:r>
              <a:rPr lang="en-US" b="1" dirty="0"/>
              <a:t>unlock the full potential of AI-driven automation</a:t>
            </a:r>
            <a:r>
              <a:rPr lang="en-US" dirty="0"/>
              <a:t>.</a:t>
            </a:r>
          </a:p>
        </p:txBody>
      </p:sp>
    </p:spTree>
    <p:extLst>
      <p:ext uri="{BB962C8B-B14F-4D97-AF65-F5344CB8AC3E}">
        <p14:creationId xmlns:p14="http://schemas.microsoft.com/office/powerpoint/2010/main" val="4149566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14987D-B1A8-C368-DAFB-9E0405C53C1D}"/>
              </a:ext>
            </a:extLst>
          </p:cNvPr>
          <p:cNvSpPr txBox="1"/>
          <p:nvPr/>
        </p:nvSpPr>
        <p:spPr>
          <a:xfrm>
            <a:off x="2108200" y="2317234"/>
            <a:ext cx="9931400" cy="1200329"/>
          </a:xfrm>
          <a:prstGeom prst="rect">
            <a:avLst/>
          </a:prstGeom>
          <a:noFill/>
        </p:spPr>
        <p:txBody>
          <a:bodyPr wrap="square">
            <a:spAutoFit/>
          </a:bodyPr>
          <a:lstStyle/>
          <a:p>
            <a:r>
              <a:rPr lang="en-US" sz="3600" b="1" dirty="0">
                <a:latin typeface="Poppins" panose="00000500000000000000" pitchFamily="2" charset="0"/>
                <a:cs typeface="Poppins" panose="00000500000000000000" pitchFamily="2" charset="0"/>
              </a:rPr>
              <a:t>The Shift:</a:t>
            </a:r>
          </a:p>
          <a:p>
            <a:r>
              <a:rPr lang="en-US" sz="3600" b="1" dirty="0">
                <a:latin typeface="Poppins" panose="00000500000000000000" pitchFamily="2" charset="0"/>
                <a:cs typeface="Poppins" panose="00000500000000000000" pitchFamily="2" charset="0"/>
              </a:rPr>
              <a:t>AI has Changed the Content Game</a:t>
            </a:r>
            <a:endParaRPr lang="en-CA" sz="3600" b="1" dirty="0">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249873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CA1B462-D9C8-9AC9-50AD-87783679C2A7}"/>
              </a:ext>
            </a:extLst>
          </p:cNvPr>
          <p:cNvSpPr txBox="1"/>
          <p:nvPr/>
        </p:nvSpPr>
        <p:spPr>
          <a:xfrm>
            <a:off x="1733550" y="1498601"/>
            <a:ext cx="9785350" cy="4893647"/>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Your Users Need Trust - A Single Source of Truth is No Longer Optional</a:t>
            </a:r>
          </a:p>
          <a:p>
            <a:endParaRPr lang="en-US" sz="3200" b="1" dirty="0">
              <a:latin typeface="Poppins" panose="00000500000000000000" pitchFamily="2" charset="0"/>
              <a:cs typeface="Poppins" panose="00000500000000000000" pitchFamily="2" charset="0"/>
            </a:endParaRPr>
          </a:p>
          <a:p>
            <a:r>
              <a:rPr lang="en-US" b="1" dirty="0"/>
              <a:t>We are entering a defining moment. AI’s potential and consumer expecations are no longer theoretical—AI is reshaping business today. </a:t>
            </a:r>
            <a:r>
              <a:rPr lang="en-US" dirty="0"/>
              <a:t>But </a:t>
            </a:r>
            <a:r>
              <a:rPr lang="en-US" b="1" dirty="0"/>
              <a:t>without a trusted, structured foundation, AI creates more uncertainty than value.</a:t>
            </a:r>
            <a:endParaRPr lang="en-US" dirty="0"/>
          </a:p>
          <a:p>
            <a:endParaRPr lang="en-US" dirty="0"/>
          </a:p>
          <a:p>
            <a:r>
              <a:rPr lang="en-US" dirty="0"/>
              <a:t>🔹 </a:t>
            </a:r>
            <a:r>
              <a:rPr lang="en-US" b="1" dirty="0"/>
              <a:t>Trust requires a single source of truth</a:t>
            </a:r>
            <a:r>
              <a:rPr lang="en-US" dirty="0"/>
              <a:t> – Inconsistent, unstructured content leads to misinformation and compliance risks.</a:t>
            </a:r>
            <a:br>
              <a:rPr lang="en-US" dirty="0"/>
            </a:br>
            <a:r>
              <a:rPr lang="en-US" dirty="0"/>
              <a:t>🔹 </a:t>
            </a:r>
            <a:r>
              <a:rPr lang="en-US" b="1" dirty="0"/>
              <a:t>Transparency demands structure</a:t>
            </a:r>
            <a:r>
              <a:rPr lang="en-US" dirty="0"/>
              <a:t> – AI-driven decisions depend on reliable, governed content.</a:t>
            </a:r>
            <a:br>
              <a:rPr lang="en-US" dirty="0"/>
            </a:br>
            <a:r>
              <a:rPr lang="en-US" dirty="0"/>
              <a:t>🔹 </a:t>
            </a:r>
            <a:r>
              <a:rPr lang="en-US" b="1" dirty="0"/>
              <a:t>Measurable ROI starts with accuracy</a:t>
            </a:r>
            <a:r>
              <a:rPr lang="en-US" dirty="0"/>
              <a:t> – AI is only as good as the content feeding it.</a:t>
            </a:r>
          </a:p>
          <a:p>
            <a:endParaRPr lang="en-US" dirty="0"/>
          </a:p>
          <a:p>
            <a:r>
              <a:rPr lang="en-US" dirty="0"/>
              <a:t>💡 </a:t>
            </a:r>
            <a:r>
              <a:rPr lang="en-US" b="1" dirty="0"/>
              <a:t>Precision Content + AEM Guides = AI-ready content you can trust.</a:t>
            </a:r>
            <a:endParaRPr lang="en-US" dirty="0"/>
          </a:p>
          <a:p>
            <a:endParaRPr lang="en-US" dirty="0"/>
          </a:p>
          <a:p>
            <a:r>
              <a:rPr lang="en-US" dirty="0"/>
              <a:t>💡 </a:t>
            </a:r>
            <a:r>
              <a:rPr lang="en-US" b="1" dirty="0"/>
              <a:t>The question isn’t IF you should prepare your content for AI—it’s HOW FAST you can do it.</a:t>
            </a:r>
            <a:endParaRPr lang="en-US" dirty="0"/>
          </a:p>
        </p:txBody>
      </p:sp>
    </p:spTree>
    <p:extLst>
      <p:ext uri="{BB962C8B-B14F-4D97-AF65-F5344CB8AC3E}">
        <p14:creationId xmlns:p14="http://schemas.microsoft.com/office/powerpoint/2010/main" val="23043895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1170D1-3648-E932-7DAA-3B71A0411A14}"/>
              </a:ext>
            </a:extLst>
          </p:cNvPr>
          <p:cNvSpPr txBox="1"/>
          <p:nvPr/>
        </p:nvSpPr>
        <p:spPr>
          <a:xfrm>
            <a:off x="1853514" y="1400592"/>
            <a:ext cx="9156356" cy="4616648"/>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AI has Changed the Content Game</a:t>
            </a:r>
            <a:r>
              <a:rPr lang="en-CA" sz="3200" b="1" dirty="0">
                <a:latin typeface="Poppins" panose="00000500000000000000" pitchFamily="2" charset="0"/>
                <a:cs typeface="Poppins" panose="00000500000000000000" pitchFamily="2" charset="0"/>
              </a:rPr>
              <a:t> </a:t>
            </a:r>
            <a:r>
              <a:rPr lang="en-US" sz="3200" b="1" dirty="0">
                <a:latin typeface="Poppins" panose="00000500000000000000" pitchFamily="2" charset="0"/>
                <a:cs typeface="Poppins" panose="00000500000000000000" pitchFamily="2" charset="0"/>
              </a:rPr>
              <a:t>– Are You Ready?</a:t>
            </a:r>
          </a:p>
          <a:p>
            <a:endParaRPr lang="en-US" sz="3200" b="1" dirty="0"/>
          </a:p>
          <a:p>
            <a:r>
              <a:rPr lang="en-US" b="1" dirty="0"/>
              <a:t>AI has changed the game—your content needs to be ready.</a:t>
            </a:r>
            <a:endParaRPr lang="en-US" dirty="0"/>
          </a:p>
          <a:p>
            <a:endParaRPr lang="en-US" dirty="0"/>
          </a:p>
          <a:p>
            <a:r>
              <a:rPr lang="en-US" dirty="0"/>
              <a:t>Unstructured content can’t power automation, chatbots, or personalization. </a:t>
            </a:r>
            <a:r>
              <a:rPr lang="en-US" b="1" dirty="0"/>
              <a:t>Structured content fuels AI, making it adaptable, intelligent, and scalable.</a:t>
            </a:r>
          </a:p>
          <a:p>
            <a:endParaRPr lang="en-US" dirty="0"/>
          </a:p>
          <a:p>
            <a:r>
              <a:rPr lang="en-US" dirty="0"/>
              <a:t>🔹 </a:t>
            </a:r>
            <a:r>
              <a:rPr lang="en-US" b="1" dirty="0"/>
              <a:t>AI-Driven Authoring</a:t>
            </a:r>
            <a:r>
              <a:rPr lang="en-US" dirty="0"/>
              <a:t> – Assist writers with smarter, faster content creation</a:t>
            </a:r>
            <a:br>
              <a:rPr lang="en-US" dirty="0"/>
            </a:br>
            <a:r>
              <a:rPr lang="en-US" dirty="0"/>
              <a:t>🔹 </a:t>
            </a:r>
            <a:r>
              <a:rPr lang="en-US" b="1" dirty="0"/>
              <a:t>Machine Learning for Metadata</a:t>
            </a:r>
            <a:r>
              <a:rPr lang="en-US" dirty="0"/>
              <a:t> – Automate tagging &amp; enrichment for instant retrieval</a:t>
            </a:r>
            <a:br>
              <a:rPr lang="en-US" dirty="0"/>
            </a:br>
            <a:r>
              <a:rPr lang="en-US" dirty="0"/>
              <a:t>🔹 </a:t>
            </a:r>
            <a:r>
              <a:rPr lang="en-US" b="1" dirty="0"/>
              <a:t>Smarter Chatbots &amp; Virtual Assistants</a:t>
            </a:r>
            <a:r>
              <a:rPr lang="en-US" dirty="0"/>
              <a:t> – Deliver precise, dynamic answers in real time</a:t>
            </a:r>
            <a:br>
              <a:rPr lang="en-US" dirty="0"/>
            </a:br>
            <a:r>
              <a:rPr lang="en-US" dirty="0"/>
              <a:t>🔹 </a:t>
            </a:r>
            <a:r>
              <a:rPr lang="en-US" b="1" dirty="0"/>
              <a:t>AI-Readiness Assessments</a:t>
            </a:r>
            <a:r>
              <a:rPr lang="en-US" dirty="0"/>
              <a:t> – Identify automation opportunities before your competitors do</a:t>
            </a:r>
          </a:p>
          <a:p>
            <a:endParaRPr lang="en-US" dirty="0"/>
          </a:p>
          <a:p>
            <a:r>
              <a:rPr lang="en-US" dirty="0"/>
              <a:t>🔥 </a:t>
            </a:r>
            <a:r>
              <a:rPr lang="en-US" b="1" dirty="0"/>
              <a:t>AI is here. Is your content ready to keep up?</a:t>
            </a:r>
            <a:r>
              <a:rPr lang="en-US" dirty="0"/>
              <a:t> Let’s future-proof it—together.</a:t>
            </a:r>
          </a:p>
        </p:txBody>
      </p:sp>
    </p:spTree>
    <p:extLst>
      <p:ext uri="{BB962C8B-B14F-4D97-AF65-F5344CB8AC3E}">
        <p14:creationId xmlns:p14="http://schemas.microsoft.com/office/powerpoint/2010/main" val="2101963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8CD031-1D95-BF18-907B-2A7BCE310964}"/>
              </a:ext>
            </a:extLst>
          </p:cNvPr>
          <p:cNvSpPr txBox="1"/>
          <p:nvPr/>
        </p:nvSpPr>
        <p:spPr>
          <a:xfrm>
            <a:off x="2184400" y="2209800"/>
            <a:ext cx="9728200" cy="1077218"/>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The Solution:</a:t>
            </a:r>
          </a:p>
          <a:p>
            <a:r>
              <a:rPr lang="en-US" sz="3200" b="1" dirty="0">
                <a:latin typeface="Poppins" panose="00000500000000000000" pitchFamily="2" charset="0"/>
                <a:cs typeface="Poppins" panose="00000500000000000000" pitchFamily="2" charset="0"/>
              </a:rPr>
              <a:t>AEM Guides Powered by Precision Content </a:t>
            </a:r>
          </a:p>
        </p:txBody>
      </p:sp>
    </p:spTree>
    <p:extLst>
      <p:ext uri="{BB962C8B-B14F-4D97-AF65-F5344CB8AC3E}">
        <p14:creationId xmlns:p14="http://schemas.microsoft.com/office/powerpoint/2010/main" val="569763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2F15B17-786D-CE30-C6BA-35AB82F6B2E3}"/>
              </a:ext>
            </a:extLst>
          </p:cNvPr>
          <p:cNvSpPr txBox="1"/>
          <p:nvPr/>
        </p:nvSpPr>
        <p:spPr>
          <a:xfrm>
            <a:off x="2197100" y="1582341"/>
            <a:ext cx="9004300" cy="3570208"/>
          </a:xfrm>
          <a:prstGeom prst="rect">
            <a:avLst/>
          </a:prstGeom>
          <a:noFill/>
        </p:spPr>
        <p:txBody>
          <a:bodyPr wrap="square">
            <a:spAutoFit/>
          </a:bodyPr>
          <a:lstStyle/>
          <a:p>
            <a:r>
              <a:rPr lang="en-US" sz="3200" b="1" dirty="0">
                <a:latin typeface="Poppins" panose="00000500000000000000" pitchFamily="2" charset="0"/>
                <a:cs typeface="Poppins" panose="00000500000000000000" pitchFamily="2" charset="0"/>
              </a:rPr>
              <a:t>AEM Guides: The Key to Scalable, Future-Ready Content</a:t>
            </a:r>
          </a:p>
          <a:p>
            <a:endParaRPr lang="en-US" b="1" dirty="0"/>
          </a:p>
          <a:p>
            <a:r>
              <a:rPr lang="en-US" b="1" dirty="0"/>
              <a:t>AEM Guides is powerful—we provide a proven framework to unlock its full potential.</a:t>
            </a:r>
            <a:endParaRPr lang="en-US" dirty="0"/>
          </a:p>
          <a:p>
            <a:endParaRPr lang="en-US" dirty="0"/>
          </a:p>
          <a:p>
            <a:r>
              <a:rPr lang="en-US" dirty="0"/>
              <a:t>✔ </a:t>
            </a:r>
            <a:r>
              <a:rPr lang="en-US" b="1" dirty="0"/>
              <a:t>Seamless Workflows</a:t>
            </a:r>
            <a:r>
              <a:rPr lang="en-US" dirty="0"/>
              <a:t> – Structured content makes AEM Guides more efficient</a:t>
            </a:r>
            <a:br>
              <a:rPr lang="en-US" dirty="0"/>
            </a:br>
            <a:r>
              <a:rPr lang="en-US" dirty="0"/>
              <a:t>✔ </a:t>
            </a:r>
            <a:r>
              <a:rPr lang="en-US" b="1" dirty="0"/>
              <a:t>Automation-Ready</a:t>
            </a:r>
            <a:r>
              <a:rPr lang="en-US" dirty="0"/>
              <a:t> – Enables faster, error-free publishing</a:t>
            </a:r>
            <a:br>
              <a:rPr lang="en-US" dirty="0"/>
            </a:br>
            <a:r>
              <a:rPr lang="en-US" dirty="0"/>
              <a:t>✔ </a:t>
            </a:r>
            <a:r>
              <a:rPr lang="en-US" b="1" dirty="0"/>
              <a:t>Personalization at Scale</a:t>
            </a:r>
            <a:r>
              <a:rPr lang="en-US" dirty="0"/>
              <a:t> – Delivers dynamic, AI-driven content experiences</a:t>
            </a:r>
            <a:br>
              <a:rPr lang="en-US" dirty="0"/>
            </a:br>
            <a:r>
              <a:rPr lang="en-US" dirty="0"/>
              <a:t>✔ </a:t>
            </a:r>
            <a:r>
              <a:rPr lang="en-US" b="1" dirty="0"/>
              <a:t>Compliance &amp; Governance</a:t>
            </a:r>
            <a:r>
              <a:rPr lang="en-US" dirty="0"/>
              <a:t> – Ensures accuracy, version control, and regulatory compliance</a:t>
            </a:r>
          </a:p>
          <a:p>
            <a:endParaRPr lang="en-US" dirty="0"/>
          </a:p>
          <a:p>
            <a:r>
              <a:rPr lang="en-US" dirty="0"/>
              <a:t>🔥 </a:t>
            </a:r>
            <a:r>
              <a:rPr lang="en-US" b="1" dirty="0"/>
              <a:t>AEM Guides is the engine—Precision Content is the fuel that makes it run.</a:t>
            </a:r>
            <a:endParaRPr lang="en-US" dirty="0"/>
          </a:p>
        </p:txBody>
      </p:sp>
    </p:spTree>
    <p:extLst>
      <p:ext uri="{BB962C8B-B14F-4D97-AF65-F5344CB8AC3E}">
        <p14:creationId xmlns:p14="http://schemas.microsoft.com/office/powerpoint/2010/main" val="39098069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8db6bce2-4c12-449d-a216-680211fe84b9" xsi:nil="true"/>
    <lcf76f155ced4ddcb4097134ff3c332f xmlns="5e4295cb-6dad-46d4-8192-e948f3238fbe">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C95316192421142A7DECCC28F39B99B" ma:contentTypeVersion="13" ma:contentTypeDescription="Create a new document." ma:contentTypeScope="" ma:versionID="1ac40cc2e5a9d17b8d9b3e8914a49cf2">
  <xsd:schema xmlns:xsd="http://www.w3.org/2001/XMLSchema" xmlns:xs="http://www.w3.org/2001/XMLSchema" xmlns:p="http://schemas.microsoft.com/office/2006/metadata/properties" xmlns:ns2="5e4295cb-6dad-46d4-8192-e948f3238fbe" xmlns:ns3="8db6bce2-4c12-449d-a216-680211fe84b9" targetNamespace="http://schemas.microsoft.com/office/2006/metadata/properties" ma:root="true" ma:fieldsID="f5355e97210973281fe5973f91ccbc11" ns2:_="" ns3:_="">
    <xsd:import namespace="5e4295cb-6dad-46d4-8192-e948f3238fbe"/>
    <xsd:import namespace="8db6bce2-4c12-449d-a216-680211fe84b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4295cb-6dad-46d4-8192-e948f3238fb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862c3855-5b69-4e3c-a522-16202a8ba7a5"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db6bce2-4c12-449d-a216-680211fe84b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1051abc9-1b61-4fb3-8319-105bb3344f67}" ma:internalName="TaxCatchAll" ma:showField="CatchAllData" ma:web="8db6bce2-4c12-449d-a216-680211fe84b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30C87D8-2C0A-44EC-9442-EE708D35A1B0}">
  <ds:schemaRefs>
    <ds:schemaRef ds:uri="http://schemas.microsoft.com/sharepoint/v3/contenttype/forms"/>
  </ds:schemaRefs>
</ds:datastoreItem>
</file>

<file path=customXml/itemProps2.xml><?xml version="1.0" encoding="utf-8"?>
<ds:datastoreItem xmlns:ds="http://schemas.openxmlformats.org/officeDocument/2006/customXml" ds:itemID="{4C553865-1CFF-44BD-92BA-F49E64B7684F}">
  <ds:schemaRefs>
    <ds:schemaRef ds:uri="http://schemas.openxmlformats.org/package/2006/metadata/core-properties"/>
    <ds:schemaRef ds:uri="http://purl.org/dc/elements/1.1/"/>
    <ds:schemaRef ds:uri="http://schemas.microsoft.com/office/2006/documentManagement/types"/>
    <ds:schemaRef ds:uri="http://schemas.microsoft.com/office/2006/metadata/properties"/>
    <ds:schemaRef ds:uri="http://purl.org/dc/terms/"/>
    <ds:schemaRef ds:uri="http://www.w3.org/XML/1998/namespace"/>
    <ds:schemaRef ds:uri="8db6bce2-4c12-449d-a216-680211fe84b9"/>
    <ds:schemaRef ds:uri="http://schemas.microsoft.com/office/infopath/2007/PartnerControls"/>
    <ds:schemaRef ds:uri="5e4295cb-6dad-46d4-8192-e948f3238fbe"/>
    <ds:schemaRef ds:uri="http://purl.org/dc/dcmitype/"/>
  </ds:schemaRefs>
</ds:datastoreItem>
</file>

<file path=customXml/itemProps3.xml><?xml version="1.0" encoding="utf-8"?>
<ds:datastoreItem xmlns:ds="http://schemas.openxmlformats.org/officeDocument/2006/customXml" ds:itemID="{92F2C93A-8571-4C4D-B49D-FC5269F907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e4295cb-6dad-46d4-8192-e948f3238fbe"/>
    <ds:schemaRef ds:uri="8db6bce2-4c12-449d-a216-680211fe84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4898</TotalTime>
  <Words>2700</Words>
  <Application>Microsoft Office PowerPoint</Application>
  <PresentationFormat>Custom</PresentationFormat>
  <Paragraphs>234</Paragraphs>
  <Slides>32</Slides>
  <Notes>2</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32</vt:i4>
      </vt:variant>
    </vt:vector>
  </HeadingPairs>
  <TitlesOfParts>
    <vt:vector size="38" baseType="lpstr">
      <vt:lpstr>Arial</vt:lpstr>
      <vt:lpstr>Poppins</vt:lpstr>
      <vt:lpstr>Aptos</vt:lpstr>
      <vt:lpstr>Office Theme</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DRAFT END 1</vt:lpstr>
      <vt:lpstr>PowerPoint Presentation</vt:lpstr>
      <vt:lpstr>PowerPoint Presentation</vt:lpstr>
      <vt:lpstr>PowerPoint Presentation</vt:lpstr>
      <vt:lpstr>PowerPoint Presentation</vt:lpstr>
      <vt:lpstr>PowerPoint Presentation</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Chris MacMillan</cp:lastModifiedBy>
  <cp:revision>5</cp:revision>
  <dcterms:created xsi:type="dcterms:W3CDTF">2025-01-27T14:49:39Z</dcterms:created>
  <dcterms:modified xsi:type="dcterms:W3CDTF">2025-03-10T23:41:27Z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bf3dc21-8902-468e-8377-91ccf177a24d_Enabled">
    <vt:lpwstr>true</vt:lpwstr>
  </property>
  <property fmtid="{D5CDD505-2E9C-101B-9397-08002B2CF9AE}" pid="3" name="MSIP_Label_0bf3dc21-8902-468e-8377-91ccf177a24d_SetDate">
    <vt:lpwstr>2025-01-27T15:04:51Z</vt:lpwstr>
  </property>
  <property fmtid="{D5CDD505-2E9C-101B-9397-08002B2CF9AE}" pid="4" name="MSIP_Label_0bf3dc21-8902-468e-8377-91ccf177a24d_Method">
    <vt:lpwstr>Standard</vt:lpwstr>
  </property>
  <property fmtid="{D5CDD505-2E9C-101B-9397-08002B2CF9AE}" pid="5" name="MSIP_Label_0bf3dc21-8902-468e-8377-91ccf177a24d_Name">
    <vt:lpwstr>Public Label</vt:lpwstr>
  </property>
  <property fmtid="{D5CDD505-2E9C-101B-9397-08002B2CF9AE}" pid="6" name="MSIP_Label_0bf3dc21-8902-468e-8377-91ccf177a24d_SiteId">
    <vt:lpwstr>ab3648f5-918a-4ba6-9b1d-17b6cbdb3ddf</vt:lpwstr>
  </property>
  <property fmtid="{D5CDD505-2E9C-101B-9397-08002B2CF9AE}" pid="7" name="MSIP_Label_0bf3dc21-8902-468e-8377-91ccf177a24d_ActionId">
    <vt:lpwstr>6d4d8ed5-ea96-4af7-8198-c730a878c66b</vt:lpwstr>
  </property>
  <property fmtid="{D5CDD505-2E9C-101B-9397-08002B2CF9AE}" pid="8" name="MSIP_Label_0bf3dc21-8902-468e-8377-91ccf177a24d_ContentBits">
    <vt:lpwstr>0</vt:lpwstr>
  </property>
  <property fmtid="{D5CDD505-2E9C-101B-9397-08002B2CF9AE}" pid="9" name="ContentTypeId">
    <vt:lpwstr>0x010100DC95316192421142A7DECCC28F39B99B</vt:lpwstr>
  </property>
  <property fmtid="{D5CDD505-2E9C-101B-9397-08002B2CF9AE}" pid="10" name="MediaServiceImageTags">
    <vt:lpwstr/>
  </property>
</Properties>
</file>